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2" r:id="rId1"/>
  </p:sldMasterIdLst>
  <p:notesMasterIdLst>
    <p:notesMasterId r:id="rId11"/>
  </p:notesMasterIdLst>
  <p:sldIdLst>
    <p:sldId id="256" r:id="rId2"/>
    <p:sldId id="335" r:id="rId3"/>
    <p:sldId id="372" r:id="rId4"/>
    <p:sldId id="370" r:id="rId5"/>
    <p:sldId id="374" r:id="rId6"/>
    <p:sldId id="371" r:id="rId7"/>
    <p:sldId id="375" r:id="rId8"/>
    <p:sldId id="376" r:id="rId9"/>
    <p:sldId id="35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pPr>
              <a:defRPr/>
            </a:pPr>
            <a:fld id="{4A4CAE77-B8B1-49B7-9986-23DC29B73BCB}" type="datetime1">
              <a:rPr lang="en-US" smtClean="0"/>
              <a:pPr>
                <a:defRPr/>
              </a:pPr>
              <a:t>4/7/2020</a:t>
            </a:fld>
            <a:endParaRPr lang="en-US"/>
          </a:p>
        </p:txBody>
      </p:sp>
      <p:sp>
        <p:nvSpPr>
          <p:cNvPr id="2" name="Footer Placeholder 1"/>
          <p:cNvSpPr>
            <a:spLocks noGrp="1"/>
          </p:cNvSpPr>
          <p:nvPr>
            <p:ph type="ftr" sz="quarter" idx="11"/>
          </p:nvPr>
        </p:nvSpPr>
        <p:spPr/>
        <p:txBody>
          <a:bodyPr/>
          <a:lstStyle/>
          <a:p>
            <a:pPr>
              <a:defRPr/>
            </a:pPr>
            <a:r>
              <a:rPr lang="en-US" smtClean="0"/>
              <a:t>Author:RK</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4/7/2020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4/7/2020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a:defRPr/>
            </a:pPr>
            <a:fld id="{3A26468A-707D-43B7-A2A2-6F6E66C6416E}" type="datetime1">
              <a:rPr lang="en-US" smtClean="0"/>
              <a:pPr>
                <a:defRPr/>
              </a:pPr>
              <a:t>4/7/2020</a:t>
            </a:fld>
            <a:endParaRPr lang="en-US"/>
          </a:p>
        </p:txBody>
      </p:sp>
      <p:sp>
        <p:nvSpPr>
          <p:cNvPr id="19" name="Footer Placeholder 18"/>
          <p:cNvSpPr>
            <a:spLocks noGrp="1"/>
          </p:cNvSpPr>
          <p:nvPr>
            <p:ph type="ftr" sz="quarter" idx="11"/>
          </p:nvPr>
        </p:nvSpPr>
        <p:spPr>
          <a:xfrm>
            <a:off x="3581400" y="76200"/>
            <a:ext cx="2895600" cy="288925"/>
          </a:xfrm>
        </p:spPr>
        <p:txBody>
          <a:bodyPr/>
          <a:lstStyle/>
          <a:p>
            <a:pPr>
              <a:defRPr/>
            </a:pPr>
            <a:r>
              <a:rPr lang="en-US" smtClean="0"/>
              <a:t>Author:RK</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pPr>
              <a:defRPr/>
            </a:pPr>
            <a:fld id="{86442F78-5EBF-4453-A097-83F2C8DFCA84}" type="datetime1">
              <a:rPr lang="en-US" smtClean="0"/>
              <a:pPr>
                <a:defRPr/>
              </a:pPr>
              <a:t>4/7/2020</a:t>
            </a:fld>
            <a:endParaRPr lang="en-US"/>
          </a:p>
        </p:txBody>
      </p:sp>
      <p:sp>
        <p:nvSpPr>
          <p:cNvPr id="11" name="Footer Placeholder 10"/>
          <p:cNvSpPr>
            <a:spLocks noGrp="1"/>
          </p:cNvSpPr>
          <p:nvPr>
            <p:ph type="ftr" sz="quarter" idx="11"/>
          </p:nvPr>
        </p:nvSpPr>
        <p:spPr/>
        <p:txBody>
          <a:bodyPr/>
          <a:lstStyle/>
          <a:p>
            <a:pPr>
              <a:defRPr/>
            </a:pPr>
            <a:r>
              <a:rPr lang="en-US" smtClean="0"/>
              <a:t>Author:RK</a:t>
            </a:r>
            <a:endParaRPr lang="en-US"/>
          </a:p>
        </p:txBody>
      </p:sp>
      <p:sp>
        <p:nvSpPr>
          <p:cNvPr id="16" name="Slide Number Placeholder 1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pPr>
              <a:defRPr/>
            </a:pPr>
            <a:fld id="{E7E1BEA8-81AC-4EAA-9B8B-C356D39A598C}" type="datetime1">
              <a:rPr lang="en-US" smtClean="0"/>
              <a:pPr>
                <a:defRPr/>
              </a:pPr>
              <a:t>4/7/2020</a:t>
            </a:fld>
            <a:endParaRPr lang="en-US"/>
          </a:p>
        </p:txBody>
      </p:sp>
      <p:sp>
        <p:nvSpPr>
          <p:cNvPr id="10" name="Footer Placeholder 9"/>
          <p:cNvSpPr>
            <a:spLocks noGrp="1"/>
          </p:cNvSpPr>
          <p:nvPr>
            <p:ph type="ftr" sz="quarter" idx="11"/>
          </p:nvPr>
        </p:nvSpPr>
        <p:spPr/>
        <p:txBody>
          <a:bodyPr/>
          <a:lstStyle/>
          <a:p>
            <a:pPr>
              <a:defRPr/>
            </a:pPr>
            <a:r>
              <a:rPr lang="en-US" smtClean="0"/>
              <a:t>Author:RK</a:t>
            </a:r>
            <a:endParaRPr lang="en-US"/>
          </a:p>
        </p:txBody>
      </p:sp>
      <p:sp>
        <p:nvSpPr>
          <p:cNvPr id="31" name="Slide Number Placeholder 30"/>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pPr>
              <a:defRPr/>
            </a:pPr>
            <a:fld id="{0F274DF4-1E11-4BE5-94EE-68DC7FD66A04}" type="datetime1">
              <a:rPr lang="en-US" smtClean="0"/>
              <a:pPr>
                <a:defRPr/>
              </a:pPr>
              <a:t>4/7/2020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pPr>
              <a:defRPr/>
            </a:pPr>
            <a:fld id="{7E74873D-DF26-421D-BB7D-2443FD85D712}" type="slidenum">
              <a:rPr lang="en-US" smtClean="0"/>
              <a:pPr>
                <a:defRPr/>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95305D4A-26BC-4003-A6BB-1FE483E62D74}" type="datetime1">
              <a:rPr lang="en-US" smtClean="0"/>
              <a:pPr>
                <a:defRPr/>
              </a:pPr>
              <a:t>4/7/2020</a:t>
            </a:fld>
            <a:endParaRPr lang="en-US"/>
          </a:p>
        </p:txBody>
      </p:sp>
      <p:sp>
        <p:nvSpPr>
          <p:cNvPr id="21" name="Footer Placeholder 20"/>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217256AB-E1A6-415D-9F21-A517C3C15B98}" type="datetime1">
              <a:rPr lang="en-US" smtClean="0"/>
              <a:pPr>
                <a:defRPr/>
              </a:pPr>
              <a:t>4/7/2020</a:t>
            </a:fld>
            <a:endParaRPr lang="en-US"/>
          </a:p>
        </p:txBody>
      </p:sp>
      <p:sp>
        <p:nvSpPr>
          <p:cNvPr id="24" name="Footer Placeholder 23"/>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a:defRPr/>
            </a:pPr>
            <a:fld id="{A526942A-22AA-43F1-BB1B-25EDD8605733}" type="datetime1">
              <a:rPr lang="en-US" smtClean="0"/>
              <a:pPr>
                <a:defRPr/>
              </a:pPr>
              <a:t>4/7/2020</a:t>
            </a:fld>
            <a:endParaRPr lang="en-US"/>
          </a:p>
        </p:txBody>
      </p:sp>
      <p:sp>
        <p:nvSpPr>
          <p:cNvPr id="29" name="Footer Placeholder 28"/>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pPr>
              <a:defRPr/>
            </a:pPr>
            <a:fld id="{44528B13-61B8-4B34-AE66-FAA20D62E9E3}" type="datetime1">
              <a:rPr lang="en-US" smtClean="0"/>
              <a:pPr>
                <a:defRPr/>
              </a:pPr>
              <a:t>4/7/2020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31" name="Slide Number Placeholder 30"/>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fld id="{DA77A13B-D29E-4A31-9A3D-BDF778EEE264}" type="datetime1">
              <a:rPr lang="en-US" smtClean="0"/>
              <a:pPr>
                <a:defRPr/>
              </a:pPr>
              <a:t>4/7/2020</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r>
              <a:rPr lang="en-US" smtClean="0"/>
              <a:t>Author:RK</a:t>
            </a:r>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1C30FFA0-8383-48F0-ABBC-CA0378A05A10}" type="slidenum">
              <a:rPr lang="en-US" smtClean="0"/>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Lst>
  <p:hf hdr="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914400" y="3048000"/>
            <a:ext cx="6934200" cy="3200400"/>
          </a:xfrm>
        </p:spPr>
        <p:txBody>
          <a:bodyPr>
            <a:normAutofit/>
          </a:bodyPr>
          <a:lstStyle/>
          <a:p>
            <a:pPr eaLnBrk="1" hangingPunct="1"/>
            <a:endParaRPr lang="en-US" sz="4000" b="1" u="sng" dirty="0" smtClean="0"/>
          </a:p>
          <a:p>
            <a:pPr eaLnBrk="1" hangingPunct="1"/>
            <a:r>
              <a:rPr lang="en-US" sz="2700" b="1" u="sng" dirty="0" smtClean="0">
                <a:solidFill>
                  <a:srgbClr val="0070C0"/>
                </a:solidFill>
              </a:rPr>
              <a:t>Prepared By</a:t>
            </a:r>
          </a:p>
          <a:p>
            <a:pPr eaLnBrk="1" hangingPunct="1">
              <a:spcBef>
                <a:spcPts val="200"/>
              </a:spcBef>
            </a:pPr>
            <a:r>
              <a:rPr lang="en-US" sz="2700" b="1" dirty="0" smtClean="0">
                <a:solidFill>
                  <a:srgbClr val="0070C0"/>
                </a:solidFill>
              </a:rPr>
              <a:t> Dr. SHAHID IQBAL </a:t>
            </a:r>
          </a:p>
          <a:p>
            <a:pPr eaLnBrk="1" hangingPunct="1">
              <a:spcBef>
                <a:spcPts val="200"/>
              </a:spcBef>
            </a:pPr>
            <a:r>
              <a:rPr lang="en-US" sz="1800" b="1" dirty="0" smtClean="0">
                <a:solidFill>
                  <a:srgbClr val="0070C0"/>
                </a:solidFill>
              </a:rPr>
              <a:t>Guest Faculty</a:t>
            </a:r>
          </a:p>
          <a:p>
            <a:pPr eaLnBrk="1" hangingPunct="1">
              <a:spcBef>
                <a:spcPts val="200"/>
              </a:spcBef>
            </a:pPr>
            <a:r>
              <a:rPr lang="en-US" sz="1800" b="1" dirty="0" smtClean="0">
                <a:solidFill>
                  <a:srgbClr val="0070C0"/>
                </a:solidFill>
              </a:rPr>
              <a:t>Marwari College, </a:t>
            </a:r>
            <a:r>
              <a:rPr lang="en-US" sz="1800" b="1" dirty="0" err="1" smtClean="0">
                <a:solidFill>
                  <a:srgbClr val="0070C0"/>
                </a:solidFill>
              </a:rPr>
              <a:t>Darbhanga</a:t>
            </a:r>
            <a:r>
              <a:rPr lang="en-US" sz="1800" b="1" dirty="0" smtClean="0">
                <a:solidFill>
                  <a:srgbClr val="0070C0"/>
                </a:solidFill>
              </a:rPr>
              <a:t>,</a:t>
            </a:r>
          </a:p>
          <a:p>
            <a:pPr eaLnBrk="1" hangingPunct="1">
              <a:spcBef>
                <a:spcPts val="200"/>
              </a:spcBef>
            </a:pPr>
            <a:r>
              <a:rPr lang="en-US" sz="1800" b="1" dirty="0" smtClean="0">
                <a:solidFill>
                  <a:srgbClr val="0070C0"/>
                </a:solidFill>
              </a:rPr>
              <a:t>Mobile No. and </a:t>
            </a:r>
            <a:r>
              <a:rPr lang="en-US" sz="1800" b="1" dirty="0" err="1" smtClean="0">
                <a:solidFill>
                  <a:srgbClr val="0070C0"/>
                </a:solidFill>
              </a:rPr>
              <a:t>Whatsup</a:t>
            </a:r>
            <a:r>
              <a:rPr lang="en-US" sz="1800" b="1" dirty="0" smtClean="0">
                <a:solidFill>
                  <a:srgbClr val="0070C0"/>
                </a:solidFill>
              </a:rPr>
              <a:t> No. : 7004160257</a:t>
            </a:r>
          </a:p>
          <a:p>
            <a:pPr eaLnBrk="1" hangingPunct="1">
              <a:spcBef>
                <a:spcPts val="200"/>
              </a:spcBef>
            </a:pPr>
            <a:r>
              <a:rPr lang="en-US" sz="1800" b="1" dirty="0" smtClean="0">
                <a:solidFill>
                  <a:srgbClr val="0070C0"/>
                </a:solidFill>
              </a:rPr>
              <a:t>Email ID: shahidlnmu@gmail.com</a:t>
            </a:r>
          </a:p>
          <a:p>
            <a:pPr eaLnBrk="1" hangingPunct="1">
              <a:spcBef>
                <a:spcPts val="200"/>
              </a:spcBef>
            </a:pPr>
            <a:endParaRPr lang="en-US" sz="2500" b="1" dirty="0" smtClean="0">
              <a:solidFill>
                <a:srgbClr val="0070C0"/>
              </a:solidFill>
            </a:endParaRPr>
          </a:p>
          <a:p>
            <a:pPr eaLnBrk="1" hangingPunct="1"/>
            <a:endParaRPr lang="en-US" b="1" dirty="0" smtClean="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
        <p:nvSpPr>
          <p:cNvPr id="6" name="Title 5"/>
          <p:cNvSpPr>
            <a:spLocks noGrp="1"/>
          </p:cNvSpPr>
          <p:nvPr>
            <p:ph type="ctrTitle"/>
          </p:nvPr>
        </p:nvSpPr>
        <p:spPr>
          <a:xfrm>
            <a:off x="381000" y="152400"/>
            <a:ext cx="8458200" cy="1222375"/>
          </a:xfrm>
        </p:spPr>
        <p:txBody>
          <a:bodyPr>
            <a:normAutofit fontScale="90000"/>
          </a:bodyPr>
          <a:lstStyle/>
          <a:p>
            <a:pPr algn="ctr"/>
            <a:r>
              <a:rPr lang="en-US" sz="5400" b="1" u="sng" dirty="0" smtClean="0">
                <a:solidFill>
                  <a:srgbClr val="FF0000"/>
                </a:solidFill>
              </a:rPr>
              <a:t>WELCOME</a:t>
            </a:r>
            <a:r>
              <a:rPr lang="en-US" sz="3200" dirty="0" smtClean="0">
                <a:solidFill>
                  <a:srgbClr val="FF0000"/>
                </a:solidFill>
              </a:rPr>
              <a:t/>
            </a:r>
            <a:br>
              <a:rPr lang="en-US" sz="3200" dirty="0" smtClean="0">
                <a:solidFill>
                  <a:srgbClr val="FF0000"/>
                </a:solidFill>
              </a:rPr>
            </a:br>
            <a:r>
              <a:rPr lang="en-US" b="1" dirty="0" smtClean="0">
                <a:solidFill>
                  <a:schemeClr val="tx1"/>
                </a:solidFill>
              </a:rPr>
              <a:t>Class: </a:t>
            </a:r>
            <a:r>
              <a:rPr lang="en-US" b="1" dirty="0" err="1" smtClean="0">
                <a:solidFill>
                  <a:schemeClr val="tx1"/>
                </a:solidFill>
              </a:rPr>
              <a:t>B.Com</a:t>
            </a:r>
            <a:r>
              <a:rPr lang="en-US" b="1" dirty="0" smtClean="0">
                <a:solidFill>
                  <a:schemeClr val="tx1"/>
                </a:solidFill>
              </a:rPr>
              <a:t> – Part-1 </a:t>
            </a:r>
            <a:br>
              <a:rPr lang="en-US" b="1" dirty="0" smtClean="0">
                <a:solidFill>
                  <a:schemeClr val="tx1"/>
                </a:solidFill>
              </a:rPr>
            </a:br>
            <a:r>
              <a:rPr lang="en-US" b="1" dirty="0" smtClean="0">
                <a:solidFill>
                  <a:schemeClr val="tx1"/>
                </a:solidFill>
              </a:rPr>
              <a:t>Subject: Financial Accounting</a:t>
            </a:r>
            <a:r>
              <a:rPr lang="en-US" dirty="0" smtClean="0"/>
              <a:t/>
            </a:r>
            <a:br>
              <a:rPr lang="en-US" dirty="0" smtClean="0"/>
            </a:br>
            <a:r>
              <a:rPr lang="en-US" b="1" dirty="0" smtClean="0">
                <a:solidFill>
                  <a:srgbClr val="00B050"/>
                </a:solidFill>
              </a:rPr>
              <a:t>TOPIC: balance sheet</a:t>
            </a:r>
            <a:r>
              <a:rPr lang="en-US" sz="3200" b="1" dirty="0" smtClean="0">
                <a:solidFill>
                  <a:srgbClr val="00B050"/>
                </a:solidFill>
              </a:rPr>
              <a:t/>
            </a:r>
            <a:br>
              <a:rPr lang="en-US" sz="3200" b="1" dirty="0" smtClean="0">
                <a:solidFill>
                  <a:srgbClr val="00B050"/>
                </a:solidFill>
              </a:rPr>
            </a:br>
            <a:endParaRPr lang="en-US" dirty="0"/>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65234" y="533400"/>
            <a:ext cx="6477000" cy="914400"/>
          </a:xfrm>
        </p:spPr>
        <p:txBody>
          <a:bodyPr>
            <a:noAutofit/>
          </a:bodyPr>
          <a:lstStyle/>
          <a:p>
            <a:r>
              <a:rPr lang="en-US" sz="2800" b="1" dirty="0" smtClean="0">
                <a:solidFill>
                  <a:srgbClr val="FF0000"/>
                </a:solidFill>
              </a:rPr>
              <a:t>Meaning of BALANCE </a:t>
            </a:r>
            <a:r>
              <a:rPr lang="en-US" sz="2800" b="1" dirty="0" smtClean="0">
                <a:solidFill>
                  <a:srgbClr val="FF0000"/>
                </a:solidFill>
              </a:rPr>
              <a:t>SHEET:</a:t>
            </a:r>
            <a:r>
              <a:rPr lang="en-US" sz="2800" b="1" dirty="0" smtClean="0">
                <a:solidFill>
                  <a:srgbClr val="FF0000"/>
                </a:solidFill>
              </a:rPr>
              <a:t/>
            </a:r>
            <a:br>
              <a:rPr lang="en-US" sz="2800" b="1" dirty="0" smtClean="0">
                <a:solidFill>
                  <a:srgbClr val="FF0000"/>
                </a:solidFill>
              </a:rPr>
            </a:br>
            <a:endParaRPr lang="en-US" sz="2800" b="1" dirty="0" smtClean="0">
              <a:solidFill>
                <a:srgbClr val="FF0000"/>
              </a:solidFill>
            </a:endParaRPr>
          </a:p>
        </p:txBody>
      </p:sp>
      <p:sp>
        <p:nvSpPr>
          <p:cNvPr id="19462" name="Content Placeholder 6"/>
          <p:cNvSpPr>
            <a:spLocks noGrp="1"/>
          </p:cNvSpPr>
          <p:nvPr>
            <p:ph idx="1"/>
          </p:nvPr>
        </p:nvSpPr>
        <p:spPr>
          <a:xfrm>
            <a:off x="381000" y="990600"/>
            <a:ext cx="8382000" cy="5410200"/>
          </a:xfrm>
        </p:spPr>
        <p:txBody>
          <a:bodyPr>
            <a:normAutofit fontScale="85000" lnSpcReduction="10000"/>
          </a:bodyPr>
          <a:lstStyle/>
          <a:p>
            <a:pPr algn="just"/>
            <a:endParaRPr lang="en-US" b="1" dirty="0" smtClean="0"/>
          </a:p>
          <a:p>
            <a:pPr algn="just">
              <a:buNone/>
            </a:pPr>
            <a:r>
              <a:rPr lang="en-US" dirty="0" smtClean="0"/>
              <a:t>	</a:t>
            </a:r>
            <a:r>
              <a:rPr lang="en-US" dirty="0" smtClean="0"/>
              <a:t>After preparing the Profit &amp; Loss A/c, the next step is to prepare a Balance Sheet. A Balance Sheet is a statement of assets and liabilities of an enterprise at a given date. It is called a Balance Sheet because it is a sheet of balances of those ledger accounts which have not been closed till the preparation of Trading and Profit &amp; Loss A/c. The purpose behind to prepare the Balance Sheet is to know the nature and value of assets of a business and to ascertain the nature and amount of liabilities of a business and to find out the financial solvency of an enterprise. A enterprise is considered to be a solvent if its assets exceed is external liabilities.</a:t>
            </a:r>
          </a:p>
          <a:p>
            <a:pPr algn="just">
              <a:buNone/>
            </a:pPr>
            <a:endParaRPr lang="en-US" dirty="0" smtClean="0"/>
          </a:p>
          <a:p>
            <a:pPr algn="just"/>
            <a:endParaRPr lang="en-US" b="1" dirty="0" smtClean="0"/>
          </a:p>
        </p:txBody>
      </p:sp>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2</a:t>
            </a:fld>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65234" y="228600"/>
            <a:ext cx="8245366" cy="914400"/>
          </a:xfrm>
        </p:spPr>
        <p:txBody>
          <a:bodyPr>
            <a:noAutofit/>
          </a:bodyPr>
          <a:lstStyle/>
          <a:p>
            <a:r>
              <a:rPr lang="en-US" sz="2800" b="1" dirty="0" smtClean="0">
                <a:solidFill>
                  <a:srgbClr val="FF0000"/>
                </a:solidFill>
              </a:rPr>
              <a:t>Features </a:t>
            </a:r>
            <a:r>
              <a:rPr lang="en-US" sz="2800" b="1" dirty="0" smtClean="0">
                <a:solidFill>
                  <a:srgbClr val="FF0000"/>
                </a:solidFill>
              </a:rPr>
              <a:t> / </a:t>
            </a:r>
            <a:r>
              <a:rPr lang="en-US" sz="2800" b="1" dirty="0" smtClean="0"/>
              <a:t>Characteristics </a:t>
            </a:r>
            <a:r>
              <a:rPr lang="en-US" sz="2800" b="1" dirty="0" smtClean="0">
                <a:solidFill>
                  <a:srgbClr val="FF0000"/>
                </a:solidFill>
              </a:rPr>
              <a:t>of balance sheet:</a:t>
            </a:r>
            <a:endParaRPr lang="en-US" sz="2800" b="1" dirty="0" smtClean="0">
              <a:solidFill>
                <a:srgbClr val="FF0000"/>
              </a:solidFill>
            </a:endParaRPr>
          </a:p>
        </p:txBody>
      </p:sp>
      <p:sp>
        <p:nvSpPr>
          <p:cNvPr id="19462" name="Content Placeholder 6"/>
          <p:cNvSpPr>
            <a:spLocks noGrp="1"/>
          </p:cNvSpPr>
          <p:nvPr>
            <p:ph idx="1"/>
          </p:nvPr>
        </p:nvSpPr>
        <p:spPr>
          <a:xfrm>
            <a:off x="381000" y="990600"/>
            <a:ext cx="8382000" cy="5410200"/>
          </a:xfrm>
        </p:spPr>
        <p:txBody>
          <a:bodyPr>
            <a:normAutofit fontScale="77500" lnSpcReduction="20000"/>
          </a:bodyPr>
          <a:lstStyle/>
          <a:p>
            <a:endParaRPr lang="en-US" dirty="0" smtClean="0"/>
          </a:p>
          <a:p>
            <a:pPr>
              <a:buNone/>
            </a:pPr>
            <a:r>
              <a:rPr lang="en-US" dirty="0" smtClean="0"/>
              <a:t>	</a:t>
            </a:r>
            <a:r>
              <a:rPr lang="en-US" dirty="0" smtClean="0"/>
              <a:t>The </a:t>
            </a:r>
            <a:r>
              <a:rPr lang="en-US" dirty="0" smtClean="0"/>
              <a:t>characteristics of a Balance sheet are summarized as under:</a:t>
            </a:r>
          </a:p>
          <a:p>
            <a:pPr lvl="0"/>
            <a:r>
              <a:rPr lang="en-US" dirty="0" smtClean="0"/>
              <a:t>A Balance Sheet is only a statement and not an account. It has no debit side or credit side. The headings of two sides are ‘Assets’ and ‘Liabilities’.</a:t>
            </a:r>
          </a:p>
          <a:p>
            <a:pPr lvl="0"/>
            <a:r>
              <a:rPr lang="en-US" dirty="0" smtClean="0"/>
              <a:t>A Balance Sheet is prepared at a particular point of time and not for a particular period. The information contained in a Balance Sheet is true only at that particular point of time at which it is prepared.</a:t>
            </a:r>
          </a:p>
          <a:p>
            <a:pPr lvl="0"/>
            <a:r>
              <a:rPr lang="en-US" dirty="0" smtClean="0"/>
              <a:t>A Balance Sheet is a summary of balances of those ledger accounts which have not been closed by transfer to the Trading and Profit &amp; Loss A/c.</a:t>
            </a:r>
          </a:p>
          <a:p>
            <a:r>
              <a:rPr lang="en-US" dirty="0" smtClean="0"/>
              <a:t>A Balance Sheet shows the nature and value of assets and the nature and amount of liabilities at a given date.</a:t>
            </a:r>
            <a:endParaRPr lang="en-US" dirty="0"/>
          </a:p>
        </p:txBody>
      </p:sp>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3</a:t>
            </a:fld>
            <a:endParaRPr lang="en-US"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609600"/>
            <a:ext cx="8229600" cy="762000"/>
          </a:xfrm>
        </p:spPr>
        <p:txBody>
          <a:bodyPr>
            <a:noAutofit/>
          </a:bodyPr>
          <a:lstStyle/>
          <a:p>
            <a:r>
              <a:rPr lang="en-US" sz="2800" b="1" dirty="0" smtClean="0">
                <a:solidFill>
                  <a:srgbClr val="FF0000"/>
                </a:solidFill>
              </a:rPr>
              <a:t>Items of Balance </a:t>
            </a:r>
            <a:r>
              <a:rPr lang="en-US" sz="2800" b="1" dirty="0" smtClean="0">
                <a:solidFill>
                  <a:srgbClr val="FF0000"/>
                </a:solidFill>
              </a:rPr>
              <a:t>Sheet</a:t>
            </a:r>
            <a:r>
              <a:rPr lang="en-US" sz="2500" b="1" dirty="0" smtClean="0">
                <a:solidFill>
                  <a:srgbClr val="FF0000"/>
                </a:solidFill>
              </a:rPr>
              <a:t>:-</a:t>
            </a:r>
            <a:br>
              <a:rPr lang="en-US" sz="2500" b="1" dirty="0" smtClean="0">
                <a:solidFill>
                  <a:srgbClr val="FF0000"/>
                </a:solidFill>
              </a:rPr>
            </a:br>
            <a:endParaRPr lang="en-US" sz="2500" b="1" dirty="0" smtClean="0">
              <a:solidFill>
                <a:srgbClr val="FF0000"/>
              </a:solidFill>
            </a:endParaRPr>
          </a:p>
        </p:txBody>
      </p:sp>
      <p:sp>
        <p:nvSpPr>
          <p:cNvPr id="19462" name="Content Placeholder 6"/>
          <p:cNvSpPr>
            <a:spLocks noGrp="1"/>
          </p:cNvSpPr>
          <p:nvPr>
            <p:ph idx="1"/>
          </p:nvPr>
        </p:nvSpPr>
        <p:spPr>
          <a:xfrm>
            <a:off x="76200" y="914400"/>
            <a:ext cx="8534400" cy="5867400"/>
          </a:xfrm>
        </p:spPr>
        <p:txBody>
          <a:bodyPr>
            <a:noAutofit/>
          </a:bodyPr>
          <a:lstStyle/>
          <a:p>
            <a:endParaRPr lang="en-US" sz="1600" dirty="0" smtClean="0">
              <a:latin typeface="Times New Roman" pitchFamily="18" charset="0"/>
              <a:cs typeface="Times New Roman" pitchFamily="18" charset="0"/>
            </a:endParaRPr>
          </a:p>
          <a:p>
            <a:pPr algn="just">
              <a:buNone/>
            </a:pPr>
            <a:r>
              <a:rPr lang="en-US" sz="1600" dirty="0" smtClean="0">
                <a:latin typeface="Times New Roman" pitchFamily="18" charset="0"/>
                <a:cs typeface="Times New Roman" pitchFamily="18" charset="0"/>
              </a:rPr>
              <a:t>	</a:t>
            </a:r>
            <a:r>
              <a:rPr lang="en-US" sz="1700" dirty="0" smtClean="0">
                <a:solidFill>
                  <a:schemeClr val="tx1"/>
                </a:solidFill>
                <a:latin typeface="Times New Roman" pitchFamily="18" charset="0"/>
                <a:cs typeface="Times New Roman" pitchFamily="18" charset="0"/>
              </a:rPr>
              <a:t>In </a:t>
            </a:r>
            <a:r>
              <a:rPr lang="en-US" sz="1700" dirty="0" smtClean="0">
                <a:solidFill>
                  <a:schemeClr val="tx1"/>
                </a:solidFill>
                <a:latin typeface="Times New Roman" pitchFamily="18" charset="0"/>
                <a:cs typeface="Times New Roman" pitchFamily="18" charset="0"/>
              </a:rPr>
              <a:t>India the right hand side of Balance Sheet is called the ‘Assets’ side and the left hand side is called the ‘Liabilities’ side. The debit balance of those ledger accounts which have not been closed till the preparation of Trading and Profit &amp; Loss A/c are shown on the Assets side of the Balance Sheet.</a:t>
            </a:r>
          </a:p>
          <a:p>
            <a:pPr algn="just">
              <a:buNone/>
            </a:pPr>
            <a:r>
              <a:rPr lang="en-US" sz="1700" b="1" dirty="0" smtClean="0">
                <a:solidFill>
                  <a:schemeClr val="tx1"/>
                </a:solidFill>
                <a:latin typeface="Times New Roman" pitchFamily="18" charset="0"/>
                <a:cs typeface="Times New Roman" pitchFamily="18" charset="0"/>
              </a:rPr>
              <a:t>	Items </a:t>
            </a:r>
            <a:r>
              <a:rPr lang="en-US" sz="1700" b="1" dirty="0" smtClean="0">
                <a:solidFill>
                  <a:schemeClr val="tx1"/>
                </a:solidFill>
                <a:latin typeface="Times New Roman" pitchFamily="18" charset="0"/>
                <a:cs typeface="Times New Roman" pitchFamily="18" charset="0"/>
              </a:rPr>
              <a:t>to be shown on the Assets side of Balance Sheet: -</a:t>
            </a:r>
            <a:endParaRPr lang="en-US" sz="1700" dirty="0" smtClean="0">
              <a:solidFill>
                <a:schemeClr val="tx1"/>
              </a:solidFill>
              <a:latin typeface="Times New Roman" pitchFamily="18" charset="0"/>
              <a:cs typeface="Times New Roman" pitchFamily="18" charset="0"/>
            </a:endParaRPr>
          </a:p>
          <a:p>
            <a:pPr algn="just">
              <a:buNone/>
            </a:pPr>
            <a:r>
              <a:rPr lang="en-US" sz="1700" b="1" dirty="0" smtClean="0">
                <a:solidFill>
                  <a:schemeClr val="tx1"/>
                </a:solidFill>
                <a:latin typeface="Times New Roman" pitchFamily="18" charset="0"/>
                <a:cs typeface="Times New Roman" pitchFamily="18" charset="0"/>
              </a:rPr>
              <a:t> </a:t>
            </a:r>
            <a:r>
              <a:rPr lang="en-US" sz="1700" b="1" dirty="0" smtClean="0">
                <a:solidFill>
                  <a:schemeClr val="tx1"/>
                </a:solidFill>
                <a:latin typeface="Times New Roman" pitchFamily="18" charset="0"/>
                <a:cs typeface="Times New Roman" pitchFamily="18" charset="0"/>
              </a:rPr>
              <a:t>	a</a:t>
            </a:r>
            <a:r>
              <a:rPr lang="en-US" sz="1700" b="1" dirty="0" smtClean="0">
                <a:solidFill>
                  <a:schemeClr val="tx1"/>
                </a:solidFill>
                <a:latin typeface="Times New Roman" pitchFamily="18" charset="0"/>
                <a:cs typeface="Times New Roman" pitchFamily="18" charset="0"/>
              </a:rPr>
              <a:t>) Fixed Assets:</a:t>
            </a:r>
            <a:r>
              <a:rPr lang="en-US" sz="1700" dirty="0" smtClean="0">
                <a:solidFill>
                  <a:schemeClr val="tx1"/>
                </a:solidFill>
                <a:latin typeface="Times New Roman" pitchFamily="18" charset="0"/>
                <a:cs typeface="Times New Roman" pitchFamily="18" charset="0"/>
              </a:rPr>
              <a:t> Fixed Assets refers to those assets which are held for the purposes of providing or producing goods or services and those which are not for resale in the normal course of the business. Fixed Assets may be classified as</a:t>
            </a:r>
            <a:r>
              <a:rPr lang="en-US" sz="1700" b="1" dirty="0" smtClean="0">
                <a:solidFill>
                  <a:schemeClr val="tx1"/>
                </a:solidFill>
                <a:latin typeface="Times New Roman" pitchFamily="18" charset="0"/>
                <a:cs typeface="Times New Roman" pitchFamily="18" charset="0"/>
              </a:rPr>
              <a:t> ‘Tangible Assets’</a:t>
            </a:r>
            <a:r>
              <a:rPr lang="en-US" sz="1700" dirty="0" smtClean="0">
                <a:solidFill>
                  <a:schemeClr val="tx1"/>
                </a:solidFill>
                <a:latin typeface="Times New Roman" pitchFamily="18" charset="0"/>
                <a:cs typeface="Times New Roman" pitchFamily="18" charset="0"/>
              </a:rPr>
              <a:t> and ‘</a:t>
            </a:r>
            <a:r>
              <a:rPr lang="en-US" sz="1700" b="1" dirty="0" smtClean="0">
                <a:solidFill>
                  <a:schemeClr val="tx1"/>
                </a:solidFill>
                <a:latin typeface="Times New Roman" pitchFamily="18" charset="0"/>
                <a:cs typeface="Times New Roman" pitchFamily="18" charset="0"/>
              </a:rPr>
              <a:t>Intangible Assets’. </a:t>
            </a:r>
            <a:r>
              <a:rPr lang="en-US" sz="1700" dirty="0" smtClean="0">
                <a:solidFill>
                  <a:schemeClr val="tx1"/>
                </a:solidFill>
                <a:latin typeface="Times New Roman" pitchFamily="18" charset="0"/>
                <a:cs typeface="Times New Roman" pitchFamily="18" charset="0"/>
              </a:rPr>
              <a:t>Tangible Assets refers to those which can be touched and seen e.g. Land &amp; Building, Furniture &amp; Fixtures, Plant &amp; </a:t>
            </a:r>
            <a:r>
              <a:rPr lang="en-US" sz="1700" dirty="0" err="1" smtClean="0">
                <a:solidFill>
                  <a:schemeClr val="tx1"/>
                </a:solidFill>
                <a:latin typeface="Times New Roman" pitchFamily="18" charset="0"/>
                <a:cs typeface="Times New Roman" pitchFamily="18" charset="0"/>
              </a:rPr>
              <a:t>Machinary</a:t>
            </a:r>
            <a:r>
              <a:rPr lang="en-US" sz="1700" dirty="0" smtClean="0">
                <a:solidFill>
                  <a:schemeClr val="tx1"/>
                </a:solidFill>
                <a:latin typeface="Times New Roman" pitchFamily="18" charset="0"/>
                <a:cs typeface="Times New Roman" pitchFamily="18" charset="0"/>
              </a:rPr>
              <a:t>. Intangible Assets refers to those which can not be seen and touched e.g. Goodwill, Trade Marks, and Patents.</a:t>
            </a:r>
          </a:p>
          <a:p>
            <a:pPr algn="just">
              <a:buNone/>
            </a:pPr>
            <a:r>
              <a:rPr lang="en-US" sz="1700" i="1" dirty="0" smtClean="0">
                <a:latin typeface="Times New Roman" pitchFamily="18" charset="0"/>
                <a:cs typeface="Times New Roman" pitchFamily="18" charset="0"/>
              </a:rPr>
              <a:t>	</a:t>
            </a:r>
            <a:r>
              <a:rPr lang="en-US" sz="1700" i="1" dirty="0" smtClean="0">
                <a:solidFill>
                  <a:srgbClr val="FF0000"/>
                </a:solidFill>
                <a:latin typeface="Times New Roman" pitchFamily="18" charset="0"/>
                <a:cs typeface="Times New Roman" pitchFamily="18" charset="0"/>
              </a:rPr>
              <a:t>Note</a:t>
            </a:r>
            <a:r>
              <a:rPr lang="en-US" sz="1700" i="1" dirty="0" smtClean="0">
                <a:solidFill>
                  <a:srgbClr val="FF0000"/>
                </a:solidFill>
                <a:latin typeface="Times New Roman" pitchFamily="18" charset="0"/>
                <a:cs typeface="Times New Roman" pitchFamily="18" charset="0"/>
              </a:rPr>
              <a:t>: Fixed Assets normally valued at cost less depreciation.</a:t>
            </a:r>
            <a:endParaRPr lang="en-US" sz="1700" dirty="0" smtClean="0">
              <a:solidFill>
                <a:srgbClr val="FF0000"/>
              </a:solidFill>
              <a:latin typeface="Times New Roman" pitchFamily="18" charset="0"/>
              <a:cs typeface="Times New Roman" pitchFamily="18" charset="0"/>
            </a:endParaRPr>
          </a:p>
          <a:p>
            <a:pPr algn="just">
              <a:buNone/>
            </a:pPr>
            <a:r>
              <a:rPr lang="en-US" sz="1700" dirty="0" smtClean="0">
                <a:latin typeface="Times New Roman" pitchFamily="18" charset="0"/>
                <a:cs typeface="Times New Roman" pitchFamily="18" charset="0"/>
              </a:rPr>
              <a:t> </a:t>
            </a:r>
            <a:r>
              <a:rPr lang="en-US" sz="1700" dirty="0" smtClean="0">
                <a:latin typeface="Times New Roman" pitchFamily="18" charset="0"/>
                <a:cs typeface="Times New Roman" pitchFamily="18" charset="0"/>
              </a:rPr>
              <a:t>	</a:t>
            </a:r>
            <a:r>
              <a:rPr lang="en-US" sz="1700" b="1" dirty="0" smtClean="0">
                <a:solidFill>
                  <a:schemeClr val="tx1"/>
                </a:solidFill>
                <a:latin typeface="Times New Roman" pitchFamily="18" charset="0"/>
                <a:cs typeface="Times New Roman" pitchFamily="18" charset="0"/>
              </a:rPr>
              <a:t>b</a:t>
            </a:r>
            <a:r>
              <a:rPr lang="en-US" sz="1700" b="1" dirty="0" smtClean="0">
                <a:solidFill>
                  <a:schemeClr val="tx1"/>
                </a:solidFill>
                <a:latin typeface="Times New Roman" pitchFamily="18" charset="0"/>
                <a:cs typeface="Times New Roman" pitchFamily="18" charset="0"/>
              </a:rPr>
              <a:t>) Investments:</a:t>
            </a:r>
            <a:r>
              <a:rPr lang="en-US" sz="1700" dirty="0" smtClean="0">
                <a:solidFill>
                  <a:schemeClr val="tx1"/>
                </a:solidFill>
                <a:latin typeface="Times New Roman" pitchFamily="18" charset="0"/>
                <a:cs typeface="Times New Roman" pitchFamily="18" charset="0"/>
              </a:rPr>
              <a:t> Investment represents an expenditure on assets to earn interest, dividend, income or other benefit e.g. Shares, Debentures, and Bonds.</a:t>
            </a:r>
          </a:p>
          <a:p>
            <a:pPr algn="just">
              <a:buNone/>
            </a:pPr>
            <a:r>
              <a:rPr lang="en-US" sz="1700" dirty="0" smtClean="0">
                <a:solidFill>
                  <a:schemeClr val="tx1"/>
                </a:solidFill>
                <a:latin typeface="Times New Roman" pitchFamily="18" charset="0"/>
                <a:cs typeface="Times New Roman" pitchFamily="18" charset="0"/>
              </a:rPr>
              <a:t> </a:t>
            </a:r>
            <a:r>
              <a:rPr lang="en-US" sz="1700" dirty="0" smtClean="0">
                <a:solidFill>
                  <a:schemeClr val="tx1"/>
                </a:solidFill>
                <a:latin typeface="Times New Roman" pitchFamily="18" charset="0"/>
                <a:cs typeface="Times New Roman" pitchFamily="18" charset="0"/>
              </a:rPr>
              <a:t>	</a:t>
            </a:r>
            <a:r>
              <a:rPr lang="en-US" sz="1700" b="1" dirty="0" smtClean="0">
                <a:solidFill>
                  <a:schemeClr val="tx1"/>
                </a:solidFill>
                <a:latin typeface="Times New Roman" pitchFamily="18" charset="0"/>
                <a:cs typeface="Times New Roman" pitchFamily="18" charset="0"/>
              </a:rPr>
              <a:t>c</a:t>
            </a:r>
            <a:r>
              <a:rPr lang="en-US" sz="1700" b="1" dirty="0" smtClean="0">
                <a:solidFill>
                  <a:schemeClr val="tx1"/>
                </a:solidFill>
                <a:latin typeface="Times New Roman" pitchFamily="18" charset="0"/>
                <a:cs typeface="Times New Roman" pitchFamily="18" charset="0"/>
              </a:rPr>
              <a:t>) Current Assets: </a:t>
            </a:r>
            <a:r>
              <a:rPr lang="en-US" sz="1700" dirty="0" smtClean="0">
                <a:solidFill>
                  <a:schemeClr val="tx1"/>
                </a:solidFill>
                <a:latin typeface="Times New Roman" pitchFamily="18" charset="0"/>
                <a:cs typeface="Times New Roman" pitchFamily="18" charset="0"/>
              </a:rPr>
              <a:t>Current Assets are those which are held in (1) Cash e.g. cash in hand and cash at bank (2) for their conversion into cash e.g. stock of finished goods, debtors, Bills Receivable, Accrued Income.</a:t>
            </a:r>
          </a:p>
          <a:p>
            <a:pPr algn="just">
              <a:buNone/>
            </a:pPr>
            <a:r>
              <a:rPr lang="en-US" sz="1700" i="1" dirty="0" smtClean="0">
                <a:latin typeface="Times New Roman" pitchFamily="18" charset="0"/>
                <a:cs typeface="Times New Roman" pitchFamily="18" charset="0"/>
              </a:rPr>
              <a:t>	</a:t>
            </a:r>
            <a:r>
              <a:rPr lang="en-US" sz="1700" i="1" dirty="0" smtClean="0">
                <a:solidFill>
                  <a:srgbClr val="FF0000"/>
                </a:solidFill>
                <a:latin typeface="Times New Roman" pitchFamily="18" charset="0"/>
                <a:cs typeface="Times New Roman" pitchFamily="18" charset="0"/>
              </a:rPr>
              <a:t>Note</a:t>
            </a:r>
            <a:r>
              <a:rPr lang="en-US" sz="1700" i="1" dirty="0" smtClean="0">
                <a:solidFill>
                  <a:srgbClr val="FF0000"/>
                </a:solidFill>
                <a:latin typeface="Times New Roman" pitchFamily="18" charset="0"/>
                <a:cs typeface="Times New Roman" pitchFamily="18" charset="0"/>
              </a:rPr>
              <a:t>: Current Assets are usually valued at cost or market price whichever less on the basis of conservatism principle is. </a:t>
            </a:r>
            <a:endParaRPr lang="en-US" sz="1700" dirty="0">
              <a:solidFill>
                <a:srgbClr val="FF0000"/>
              </a:solidFill>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4</a:t>
            </a:fld>
            <a:endParaRPr lang="en-US"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76200" y="685800"/>
            <a:ext cx="8534400" cy="5867400"/>
          </a:xfrm>
        </p:spPr>
        <p:txBody>
          <a:bodyPr>
            <a:noAutofit/>
          </a:bodyPr>
          <a:lstStyle/>
          <a:p>
            <a:pPr algn="just">
              <a:buNone/>
            </a:pPr>
            <a:r>
              <a:rPr lang="en-US" sz="1800" b="1" dirty="0" smtClean="0">
                <a:latin typeface="Times New Roman" pitchFamily="18" charset="0"/>
                <a:cs typeface="Times New Roman" pitchFamily="18" charset="0"/>
              </a:rPr>
              <a:t>	</a:t>
            </a:r>
            <a:r>
              <a:rPr lang="en-US" sz="1800" b="1" dirty="0" smtClean="0">
                <a:solidFill>
                  <a:schemeClr val="tx1"/>
                </a:solidFill>
                <a:latin typeface="Times New Roman" pitchFamily="18" charset="0"/>
                <a:cs typeface="Times New Roman" pitchFamily="18" charset="0"/>
              </a:rPr>
              <a:t>Items </a:t>
            </a:r>
            <a:r>
              <a:rPr lang="en-US" sz="1800" b="1" dirty="0" smtClean="0">
                <a:solidFill>
                  <a:schemeClr val="tx1"/>
                </a:solidFill>
                <a:latin typeface="Times New Roman" pitchFamily="18" charset="0"/>
                <a:cs typeface="Times New Roman" pitchFamily="18" charset="0"/>
              </a:rPr>
              <a:t>to be shown on the Liabilities side of Balance Sheet: - </a:t>
            </a:r>
            <a:endParaRPr lang="en-US" sz="1800" dirty="0" smtClean="0">
              <a:solidFill>
                <a:schemeClr val="tx1"/>
              </a:solidFill>
              <a:latin typeface="Times New Roman" pitchFamily="18" charset="0"/>
              <a:cs typeface="Times New Roman" pitchFamily="18" charset="0"/>
            </a:endParaRPr>
          </a:p>
          <a:p>
            <a:pPr algn="just">
              <a:buNone/>
            </a:pPr>
            <a:r>
              <a:rPr lang="en-US" sz="1800" dirty="0" smtClean="0">
                <a:solidFill>
                  <a:schemeClr val="tx1"/>
                </a:solidFill>
                <a:latin typeface="Times New Roman" pitchFamily="18" charset="0"/>
                <a:cs typeface="Times New Roman" pitchFamily="18" charset="0"/>
              </a:rPr>
              <a:t>	</a:t>
            </a:r>
            <a:endParaRPr lang="en-US" sz="1800" dirty="0" smtClean="0">
              <a:solidFill>
                <a:schemeClr val="tx1"/>
              </a:solidFill>
              <a:latin typeface="Times New Roman" pitchFamily="18" charset="0"/>
              <a:cs typeface="Times New Roman" pitchFamily="18" charset="0"/>
            </a:endParaRPr>
          </a:p>
          <a:p>
            <a:pPr algn="just">
              <a:buNone/>
            </a:pPr>
            <a:r>
              <a:rPr lang="en-US" sz="1800" dirty="0" smtClean="0">
                <a:solidFill>
                  <a:schemeClr val="tx1"/>
                </a:solidFill>
                <a:latin typeface="Times New Roman" pitchFamily="18" charset="0"/>
                <a:cs typeface="Times New Roman" pitchFamily="18" charset="0"/>
              </a:rPr>
              <a:t>	</a:t>
            </a:r>
            <a:r>
              <a:rPr lang="en-US" sz="1800" dirty="0" smtClean="0">
                <a:solidFill>
                  <a:schemeClr val="tx1"/>
                </a:solidFill>
                <a:latin typeface="Times New Roman" pitchFamily="18" charset="0"/>
                <a:cs typeface="Times New Roman" pitchFamily="18" charset="0"/>
              </a:rPr>
              <a:t>The </a:t>
            </a:r>
            <a:r>
              <a:rPr lang="en-US" sz="1800" dirty="0" smtClean="0">
                <a:solidFill>
                  <a:schemeClr val="tx1"/>
                </a:solidFill>
                <a:latin typeface="Times New Roman" pitchFamily="18" charset="0"/>
                <a:cs typeface="Times New Roman" pitchFamily="18" charset="0"/>
              </a:rPr>
              <a:t>credit balances of those ledgers account which have not been closed till the preparation of the Trading and Profit &amp; Loss A/c are shown on the ‘Liabilities’ side of the Balance Sheet. Liabilities refer to the financial obligations of an enterprise other than owner’s funds. Usually the following items are included in liabilities</a:t>
            </a:r>
            <a:r>
              <a:rPr lang="en-US" sz="1800" dirty="0" smtClean="0">
                <a:solidFill>
                  <a:schemeClr val="tx1"/>
                </a:solidFill>
                <a:latin typeface="Times New Roman" pitchFamily="18" charset="0"/>
                <a:cs typeface="Times New Roman" pitchFamily="18" charset="0"/>
              </a:rPr>
              <a:t>.</a:t>
            </a:r>
            <a:endParaRPr lang="en-US" sz="1800" dirty="0" smtClean="0">
              <a:solidFill>
                <a:schemeClr val="tx1"/>
              </a:solidFill>
              <a:latin typeface="Times New Roman" pitchFamily="18" charset="0"/>
              <a:cs typeface="Times New Roman" pitchFamily="18" charset="0"/>
            </a:endParaRPr>
          </a:p>
          <a:p>
            <a:pPr algn="just">
              <a:buNone/>
            </a:pPr>
            <a:r>
              <a:rPr lang="en-US" sz="1800" b="1" dirty="0" smtClean="0">
                <a:solidFill>
                  <a:schemeClr val="tx1"/>
                </a:solidFill>
                <a:latin typeface="Times New Roman" pitchFamily="18" charset="0"/>
                <a:cs typeface="Times New Roman" pitchFamily="18" charset="0"/>
              </a:rPr>
              <a:t>	</a:t>
            </a:r>
          </a:p>
          <a:p>
            <a:pPr algn="just">
              <a:buNone/>
            </a:pPr>
            <a:r>
              <a:rPr lang="en-US" sz="1800" b="1" dirty="0" smtClean="0">
                <a:solidFill>
                  <a:schemeClr val="tx1"/>
                </a:solidFill>
                <a:latin typeface="Times New Roman" pitchFamily="18" charset="0"/>
                <a:cs typeface="Times New Roman" pitchFamily="18" charset="0"/>
              </a:rPr>
              <a:t>	</a:t>
            </a:r>
            <a:r>
              <a:rPr lang="en-US" sz="1800" b="1" dirty="0" smtClean="0">
                <a:solidFill>
                  <a:schemeClr val="tx1"/>
                </a:solidFill>
                <a:latin typeface="Times New Roman" pitchFamily="18" charset="0"/>
                <a:cs typeface="Times New Roman" pitchFamily="18" charset="0"/>
              </a:rPr>
              <a:t>a</a:t>
            </a:r>
            <a:r>
              <a:rPr lang="en-US" sz="1800" b="1" dirty="0" smtClean="0">
                <a:solidFill>
                  <a:schemeClr val="tx1"/>
                </a:solidFill>
                <a:latin typeface="Times New Roman" pitchFamily="18" charset="0"/>
                <a:cs typeface="Times New Roman" pitchFamily="18" charset="0"/>
              </a:rPr>
              <a:t>) Long Term Liabilities:</a:t>
            </a:r>
            <a:r>
              <a:rPr lang="en-US" sz="1800" dirty="0" smtClean="0">
                <a:solidFill>
                  <a:schemeClr val="tx1"/>
                </a:solidFill>
                <a:latin typeface="Times New Roman" pitchFamily="18" charset="0"/>
                <a:cs typeface="Times New Roman" pitchFamily="18" charset="0"/>
              </a:rPr>
              <a:t> Long term liabilities refer to that liability which does not fall due for payment in a relatively short period (i.e. normally more than 12 months from the date of Balance Sheet</a:t>
            </a:r>
            <a:r>
              <a:rPr lang="en-US" sz="1800" dirty="0" smtClean="0">
                <a:solidFill>
                  <a:schemeClr val="tx1"/>
                </a:solidFill>
                <a:latin typeface="Times New Roman" pitchFamily="18" charset="0"/>
                <a:cs typeface="Times New Roman" pitchFamily="18" charset="0"/>
              </a:rPr>
              <a:t>)</a:t>
            </a:r>
            <a:endParaRPr lang="en-US" sz="1800" dirty="0" smtClean="0">
              <a:solidFill>
                <a:schemeClr val="tx1"/>
              </a:solidFill>
              <a:latin typeface="Times New Roman" pitchFamily="18" charset="0"/>
              <a:cs typeface="Times New Roman" pitchFamily="18" charset="0"/>
            </a:endParaRPr>
          </a:p>
          <a:p>
            <a:pPr algn="just">
              <a:buNone/>
            </a:pPr>
            <a:r>
              <a:rPr lang="en-US" sz="1800" b="1" dirty="0" smtClean="0">
                <a:solidFill>
                  <a:schemeClr val="tx1"/>
                </a:solidFill>
                <a:latin typeface="Times New Roman" pitchFamily="18" charset="0"/>
                <a:cs typeface="Times New Roman" pitchFamily="18" charset="0"/>
              </a:rPr>
              <a:t>	b</a:t>
            </a:r>
            <a:r>
              <a:rPr lang="en-US" sz="1800" b="1" dirty="0" smtClean="0">
                <a:solidFill>
                  <a:schemeClr val="tx1"/>
                </a:solidFill>
                <a:latin typeface="Times New Roman" pitchFamily="18" charset="0"/>
                <a:cs typeface="Times New Roman" pitchFamily="18" charset="0"/>
              </a:rPr>
              <a:t>) Short Term Liabilities:</a:t>
            </a:r>
            <a:r>
              <a:rPr lang="en-US" sz="1800" dirty="0" smtClean="0">
                <a:solidFill>
                  <a:schemeClr val="tx1"/>
                </a:solidFill>
                <a:latin typeface="Times New Roman" pitchFamily="18" charset="0"/>
                <a:cs typeface="Times New Roman" pitchFamily="18" charset="0"/>
              </a:rPr>
              <a:t> Short term liabilities refer to that liability which falls due for payment in a relatively short period (i.e. normally not more than 12 months from the date of Balance </a:t>
            </a:r>
            <a:r>
              <a:rPr lang="en-US" sz="1800" dirty="0" smtClean="0">
                <a:solidFill>
                  <a:schemeClr val="tx1"/>
                </a:solidFill>
                <a:latin typeface="Times New Roman" pitchFamily="18" charset="0"/>
                <a:cs typeface="Times New Roman" pitchFamily="18" charset="0"/>
              </a:rPr>
              <a:t>Sheet)	</a:t>
            </a:r>
          </a:p>
          <a:p>
            <a:pPr algn="just">
              <a:buNone/>
            </a:pPr>
            <a:r>
              <a:rPr lang="en-US" sz="1800" b="1" dirty="0" smtClean="0">
                <a:solidFill>
                  <a:schemeClr val="tx1"/>
                </a:solidFill>
                <a:latin typeface="Times New Roman" pitchFamily="18" charset="0"/>
                <a:cs typeface="Times New Roman" pitchFamily="18" charset="0"/>
              </a:rPr>
              <a:t>	</a:t>
            </a:r>
            <a:r>
              <a:rPr lang="en-US" sz="1800" b="1" dirty="0" smtClean="0">
                <a:solidFill>
                  <a:schemeClr val="tx1"/>
                </a:solidFill>
                <a:latin typeface="Times New Roman" pitchFamily="18" charset="0"/>
                <a:cs typeface="Times New Roman" pitchFamily="18" charset="0"/>
              </a:rPr>
              <a:t>c</a:t>
            </a:r>
            <a:r>
              <a:rPr lang="en-US" sz="1800" b="1" dirty="0" smtClean="0">
                <a:solidFill>
                  <a:schemeClr val="tx1"/>
                </a:solidFill>
                <a:latin typeface="Times New Roman" pitchFamily="18" charset="0"/>
                <a:cs typeface="Times New Roman" pitchFamily="18" charset="0"/>
              </a:rPr>
              <a:t>) Capital:</a:t>
            </a:r>
            <a:r>
              <a:rPr lang="en-US" sz="1800" dirty="0" smtClean="0">
                <a:solidFill>
                  <a:schemeClr val="tx1"/>
                </a:solidFill>
                <a:latin typeface="Times New Roman" pitchFamily="18" charset="0"/>
                <a:cs typeface="Times New Roman" pitchFamily="18" charset="0"/>
              </a:rPr>
              <a:t> Capital is excess of assets over external liabilities. It refers to the amount invested in an enterprise by the proprietor or a partner which is increased by the profit earned and is decreased by the loss incurred and the amount of withdrawn.</a:t>
            </a:r>
          </a:p>
          <a:p>
            <a:pPr algn="just">
              <a:buNone/>
            </a:pPr>
            <a:r>
              <a:rPr lang="en-US" sz="1800" i="1" dirty="0" smtClean="0">
                <a:latin typeface="Times New Roman" pitchFamily="18" charset="0"/>
                <a:cs typeface="Times New Roman" pitchFamily="18" charset="0"/>
              </a:rPr>
              <a:t>	</a:t>
            </a:r>
            <a:r>
              <a:rPr lang="en-US" sz="1800" i="1" dirty="0" smtClean="0">
                <a:solidFill>
                  <a:srgbClr val="FF0000"/>
                </a:solidFill>
                <a:latin typeface="Times New Roman" pitchFamily="18" charset="0"/>
                <a:cs typeface="Times New Roman" pitchFamily="18" charset="0"/>
              </a:rPr>
              <a:t>Note</a:t>
            </a:r>
            <a:r>
              <a:rPr lang="en-US" sz="1800" i="1" dirty="0" smtClean="0">
                <a:solidFill>
                  <a:srgbClr val="FF0000"/>
                </a:solidFill>
                <a:latin typeface="Times New Roman" pitchFamily="18" charset="0"/>
                <a:cs typeface="Times New Roman" pitchFamily="18" charset="0"/>
              </a:rPr>
              <a:t>: Drawings Account is closed by transferring its balance to the debit side of the Capital Account. Usually it is shown by way of deduction from the amount of capital in the Balance Sheet.</a:t>
            </a:r>
            <a:endParaRPr lang="en-US" sz="1800" dirty="0">
              <a:solidFill>
                <a:srgbClr val="FF0000"/>
              </a:solidFill>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5</a:t>
            </a:fld>
            <a:endParaRPr lang="en-US" dirty="0"/>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6</a:t>
            </a:fld>
            <a:endParaRPr lang="en-US" dirty="0"/>
          </a:p>
        </p:txBody>
      </p:sp>
      <p:sp>
        <p:nvSpPr>
          <p:cNvPr id="7169" name="Rectangle 1"/>
          <p:cNvSpPr>
            <a:spLocks noChangeArrowheads="1"/>
          </p:cNvSpPr>
          <p:nvPr/>
        </p:nvSpPr>
        <p:spPr bwMode="auto">
          <a:xfrm>
            <a:off x="304800" y="546319"/>
            <a:ext cx="86106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just">
              <a:buAutoNum type="alphaUcParenBoth"/>
            </a:pPr>
            <a:r>
              <a:rPr lang="en-US" sz="2600" b="1" dirty="0" smtClean="0">
                <a:latin typeface="Times New Roman" pitchFamily="18" charset="0"/>
                <a:cs typeface="Times New Roman" pitchFamily="18" charset="0"/>
              </a:rPr>
              <a:t> In </a:t>
            </a:r>
            <a:r>
              <a:rPr lang="en-US" sz="2600" b="1" dirty="0" smtClean="0">
                <a:latin typeface="Times New Roman" pitchFamily="18" charset="0"/>
                <a:cs typeface="Times New Roman" pitchFamily="18" charset="0"/>
              </a:rPr>
              <a:t>order of Liquidity:</a:t>
            </a:r>
            <a:r>
              <a:rPr lang="en-US" sz="2200" b="1" dirty="0" smtClean="0">
                <a:latin typeface="Times New Roman" pitchFamily="18" charset="0"/>
                <a:cs typeface="Times New Roman" pitchFamily="18" charset="0"/>
              </a:rPr>
              <a:t> </a:t>
            </a:r>
            <a:endParaRPr lang="en-US" sz="2200" b="1" dirty="0" smtClean="0">
              <a:latin typeface="Times New Roman" pitchFamily="18" charset="0"/>
              <a:cs typeface="Times New Roman" pitchFamily="18" charset="0"/>
            </a:endParaRPr>
          </a:p>
          <a:p>
            <a:pPr marL="342900" indent="-342900" algn="just">
              <a:buAutoNum type="alphaUcParenBoth"/>
            </a:pPr>
            <a:endParaRPr lang="en-US" sz="2200" b="1" dirty="0" smtClean="0">
              <a:latin typeface="Times New Roman" pitchFamily="18" charset="0"/>
              <a:cs typeface="Times New Roman" pitchFamily="18" charset="0"/>
            </a:endParaRPr>
          </a:p>
          <a:p>
            <a:pPr marL="342900" indent="-342900" algn="just"/>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In </a:t>
            </a:r>
            <a:r>
              <a:rPr lang="en-US" sz="2200" dirty="0" smtClean="0">
                <a:latin typeface="Times New Roman" pitchFamily="18" charset="0"/>
                <a:cs typeface="Times New Roman" pitchFamily="18" charset="0"/>
              </a:rPr>
              <a:t>such a case, the assets are arranged in the order of their liquidity, i.e. the most liquid assets is shown first and the least liquid is shown last. The least liquid asset does not mean an asset which can not be in cash. And the liabilities are arranged in order of their urgency of payment, i.e. the most urgent payment to be made is shown first and the least urgent payment to be made is shown last. Usually the banking and the financial companies, sole proprietorship and partnerships concern prepare their balance sheets in the order of liquidity. A general format of a Balance Sheet in order of shown below</a:t>
            </a:r>
            <a:r>
              <a:rPr lang="en-US" sz="2200" dirty="0" smtClean="0">
                <a:latin typeface="Times New Roman" pitchFamily="18" charset="0"/>
                <a:cs typeface="Times New Roman" pitchFamily="18" charset="0"/>
              </a:rPr>
              <a:t>:</a:t>
            </a:r>
          </a:p>
          <a:p>
            <a:pPr marL="342900" indent="-342900" algn="just">
              <a:buAutoNum type="alphaUcParenBoth"/>
            </a:pPr>
            <a:endParaRPr lang="en-US" sz="2600" dirty="0" smtClean="0">
              <a:latin typeface="Times New Roman" pitchFamily="18" charset="0"/>
              <a:cs typeface="Times New Roman" pitchFamily="18" charset="0"/>
            </a:endParaRPr>
          </a:p>
          <a:p>
            <a:pPr marL="342900" indent="-342900" algn="just"/>
            <a:r>
              <a:rPr lang="en-US" sz="2600" b="1" dirty="0" smtClean="0">
                <a:latin typeface="Times New Roman" pitchFamily="18" charset="0"/>
                <a:cs typeface="Times New Roman" pitchFamily="18" charset="0"/>
              </a:rPr>
              <a:t>(</a:t>
            </a:r>
            <a:r>
              <a:rPr lang="en-US" sz="2600" b="1" dirty="0" smtClean="0">
                <a:latin typeface="Times New Roman" pitchFamily="18" charset="0"/>
                <a:cs typeface="Times New Roman" pitchFamily="18" charset="0"/>
              </a:rPr>
              <a:t>B) In order of Permanence:</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This order is exactly reverse of the liquidity order. </a:t>
            </a:r>
          </a:p>
          <a:p>
            <a:pPr marL="342900" indent="-342900" algn="just">
              <a:buAutoNum type="alphaUcParenBoth"/>
            </a:pPr>
            <a:endParaRPr lang="en-US" sz="2200" dirty="0" smtClean="0">
              <a:latin typeface="Times New Roman" pitchFamily="18" charset="0"/>
              <a:cs typeface="Times New Roman" pitchFamily="18" charset="0"/>
            </a:endParaRPr>
          </a:p>
          <a:p>
            <a:pPr marL="342900" indent="-342900" algn="just">
              <a:buAutoNum type="alphaUcParenBoth"/>
            </a:pPr>
            <a:endParaRPr lang="en-US" sz="2200" dirty="0" smtClean="0">
              <a:latin typeface="Times New Roman" pitchFamily="18" charset="0"/>
              <a:cs typeface="Times New Roman" pitchFamily="18" charset="0"/>
            </a:endParaRPr>
          </a:p>
          <a:p>
            <a:pPr marL="342900" indent="-342900" algn="just">
              <a:buAutoNum type="alphaUcParenBoth"/>
            </a:pPr>
            <a:endParaRPr lang="en-US" sz="2200" dirty="0" smtClean="0">
              <a:latin typeface="Times New Roman" pitchFamily="18" charset="0"/>
              <a:cs typeface="Times New Roman" pitchFamily="18" charset="0"/>
            </a:endParaRPr>
          </a:p>
          <a:p>
            <a:pPr marL="342900" indent="-342900" algn="just">
              <a:buAutoNum type="alphaUcParenBoth"/>
            </a:pPr>
            <a:endParaRPr lang="en-US" sz="2200" dirty="0" smtClean="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7</a:t>
            </a:fld>
            <a:endParaRPr lang="en-US"/>
          </a:p>
        </p:txBody>
      </p:sp>
      <p:sp>
        <p:nvSpPr>
          <p:cNvPr id="22529" name="Rectangle 1"/>
          <p:cNvSpPr>
            <a:spLocks noChangeArrowheads="1"/>
          </p:cNvSpPr>
          <p:nvPr/>
        </p:nvSpPr>
        <p:spPr bwMode="auto">
          <a:xfrm>
            <a:off x="0" y="152400"/>
            <a:ext cx="9144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200" b="1" dirty="0" smtClean="0">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FORMAT OF BALANCE SHEET</a:t>
            </a:r>
            <a:endParaRPr lang="en-US" sz="1500" dirty="0" smtClean="0">
              <a:solidFill>
                <a:srgbClr val="FF0000"/>
              </a:solidFill>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As on …………………..</a:t>
            </a:r>
            <a:endParaRPr kumimoji="0" lang="en-US" sz="1500" b="0" i="0" u="none" strike="noStrike" cap="none" normalizeH="0" baseline="0" dirty="0" smtClean="0">
              <a:ln>
                <a:noFill/>
              </a:ln>
              <a:solidFill>
                <a:srgbClr val="FF0000"/>
              </a:solidFill>
              <a:effectLst/>
              <a:latin typeface="Arial" pitchFamily="34" charset="0"/>
              <a:cs typeface="Arial" pitchFamily="34" charset="0"/>
            </a:endParaRPr>
          </a:p>
        </p:txBody>
      </p:sp>
      <p:sp>
        <p:nvSpPr>
          <p:cNvPr id="6" name="Rectangle 5"/>
          <p:cNvSpPr/>
          <p:nvPr/>
        </p:nvSpPr>
        <p:spPr>
          <a:xfrm>
            <a:off x="381000" y="228600"/>
            <a:ext cx="7772400" cy="381000"/>
          </a:xfrm>
          <a:prstGeom prst="rect">
            <a:avLst/>
          </a:prstGeom>
        </p:spPr>
        <p:txBody>
          <a:bodyPr wrap="square">
            <a:spAutoFit/>
          </a:bodyPr>
          <a:lstStyle/>
          <a:p>
            <a:pPr marL="342900" indent="-342900" algn="just">
              <a:buAutoNum type="alphaUcParenBoth"/>
            </a:pPr>
            <a:r>
              <a:rPr lang="en-US" b="1" dirty="0" smtClean="0">
                <a:solidFill>
                  <a:srgbClr val="0070C0"/>
                </a:solidFill>
                <a:latin typeface="Times New Roman" pitchFamily="18" charset="0"/>
                <a:cs typeface="Times New Roman" pitchFamily="18" charset="0"/>
              </a:rPr>
              <a:t> </a:t>
            </a:r>
            <a:r>
              <a:rPr lang="en-US" b="1" dirty="0" smtClean="0">
                <a:solidFill>
                  <a:srgbClr val="0070C0"/>
                </a:solidFill>
                <a:latin typeface="Times New Roman" pitchFamily="18" charset="0"/>
                <a:cs typeface="Times New Roman" pitchFamily="18" charset="0"/>
              </a:rPr>
              <a:t>Format of Balance Sheet : In </a:t>
            </a:r>
            <a:r>
              <a:rPr lang="en-US" b="1" dirty="0" smtClean="0">
                <a:solidFill>
                  <a:srgbClr val="0070C0"/>
                </a:solidFill>
                <a:latin typeface="Times New Roman" pitchFamily="18" charset="0"/>
                <a:cs typeface="Times New Roman" pitchFamily="18" charset="0"/>
              </a:rPr>
              <a:t>order of Liquidity:</a:t>
            </a:r>
            <a:r>
              <a:rPr lang="en-US" sz="1600" b="1" dirty="0" smtClean="0">
                <a:solidFill>
                  <a:srgbClr val="0070C0"/>
                </a:solidFill>
                <a:latin typeface="Times New Roman" pitchFamily="18" charset="0"/>
                <a:cs typeface="Times New Roman" pitchFamily="18" charset="0"/>
              </a:rPr>
              <a:t> </a:t>
            </a:r>
          </a:p>
        </p:txBody>
      </p:sp>
      <p:graphicFrame>
        <p:nvGraphicFramePr>
          <p:cNvPr id="7" name="Table 6"/>
          <p:cNvGraphicFramePr>
            <a:graphicFrameLocks noGrp="1"/>
          </p:cNvGraphicFramePr>
          <p:nvPr/>
        </p:nvGraphicFramePr>
        <p:xfrm>
          <a:off x="152400" y="1066800"/>
          <a:ext cx="8839200" cy="5734050"/>
        </p:xfrm>
        <a:graphic>
          <a:graphicData uri="http://schemas.openxmlformats.org/drawingml/2006/table">
            <a:tbl>
              <a:tblPr/>
              <a:tblGrid>
                <a:gridCol w="3733225"/>
                <a:gridCol w="1080982"/>
                <a:gridCol w="2805793"/>
                <a:gridCol w="1219200"/>
              </a:tblGrid>
              <a:tr h="876300">
                <a:tc>
                  <a:txBody>
                    <a:bodyPr/>
                    <a:lstStyle/>
                    <a:p>
                      <a:pPr marL="0" marR="0" algn="ctr">
                        <a:lnSpc>
                          <a:spcPct val="125000"/>
                        </a:lnSpc>
                        <a:spcBef>
                          <a:spcPts val="0"/>
                        </a:spcBef>
                        <a:spcAft>
                          <a:spcPts val="0"/>
                        </a:spcAft>
                      </a:pPr>
                      <a:r>
                        <a:rPr lang="en-US" sz="1700" b="1" dirty="0">
                          <a:latin typeface="Times New Roman"/>
                          <a:ea typeface="Times New Roman"/>
                        </a:rPr>
                        <a:t>Liabilities</a:t>
                      </a:r>
                      <a:endParaRPr lang="en-US" sz="1700" dirty="0">
                        <a:latin typeface="Arial"/>
                        <a:ea typeface="Times New Roman"/>
                      </a:endParaRPr>
                    </a:p>
                  </a:txBody>
                  <a:tcPr marL="66512" marR="66512"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700" b="1">
                          <a:latin typeface="Times New Roman"/>
                          <a:ea typeface="Times New Roman"/>
                        </a:rPr>
                        <a:t>Amount</a:t>
                      </a:r>
                      <a:endParaRPr lang="en-US" sz="1700">
                        <a:latin typeface="Arial"/>
                        <a:ea typeface="Times New Roman"/>
                      </a:endParaRPr>
                    </a:p>
                    <a:p>
                      <a:pPr marL="0" marR="0" algn="ctr">
                        <a:lnSpc>
                          <a:spcPct val="125000"/>
                        </a:lnSpc>
                        <a:spcBef>
                          <a:spcPts val="0"/>
                        </a:spcBef>
                        <a:spcAft>
                          <a:spcPts val="0"/>
                        </a:spcAft>
                      </a:pPr>
                      <a:r>
                        <a:rPr lang="en-US" sz="1700" b="1">
                          <a:latin typeface="Times New Roman"/>
                          <a:ea typeface="Times New Roman"/>
                        </a:rPr>
                        <a:t>Rs</a:t>
                      </a:r>
                      <a:endParaRPr lang="en-US" sz="1700">
                        <a:latin typeface="Arial"/>
                        <a:ea typeface="Times New Roman"/>
                      </a:endParaRPr>
                    </a:p>
                  </a:txBody>
                  <a:tcPr marL="66512" marR="6651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700" b="1">
                          <a:latin typeface="Times New Roman"/>
                          <a:ea typeface="Times New Roman"/>
                        </a:rPr>
                        <a:t>Assets</a:t>
                      </a:r>
                      <a:endParaRPr lang="en-US" sz="1700">
                        <a:latin typeface="Arial"/>
                        <a:ea typeface="Times New Roman"/>
                      </a:endParaRPr>
                    </a:p>
                  </a:txBody>
                  <a:tcPr marL="66512" marR="6651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700" b="1">
                          <a:latin typeface="Times New Roman"/>
                          <a:ea typeface="Times New Roman"/>
                        </a:rPr>
                        <a:t>Amount</a:t>
                      </a:r>
                      <a:endParaRPr lang="en-US" sz="1700">
                        <a:latin typeface="Arial"/>
                        <a:ea typeface="Times New Roman"/>
                      </a:endParaRPr>
                    </a:p>
                    <a:p>
                      <a:pPr marL="0" marR="0" algn="ctr">
                        <a:lnSpc>
                          <a:spcPct val="125000"/>
                        </a:lnSpc>
                        <a:spcBef>
                          <a:spcPts val="0"/>
                        </a:spcBef>
                        <a:spcAft>
                          <a:spcPts val="0"/>
                        </a:spcAft>
                      </a:pPr>
                      <a:r>
                        <a:rPr lang="en-US" sz="1700" b="1">
                          <a:latin typeface="Times New Roman"/>
                          <a:ea typeface="Times New Roman"/>
                        </a:rPr>
                        <a:t>Rs.</a:t>
                      </a:r>
                      <a:endParaRPr lang="en-US" sz="1700">
                        <a:latin typeface="Arial"/>
                        <a:ea typeface="Times New Roman"/>
                      </a:endParaRPr>
                    </a:p>
                  </a:txBody>
                  <a:tcPr marL="66512" marR="66512"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1500">
                <a:tc>
                  <a:txBody>
                    <a:bodyPr/>
                    <a:lstStyle/>
                    <a:p>
                      <a:pPr marL="0" marR="0">
                        <a:lnSpc>
                          <a:spcPct val="125000"/>
                        </a:lnSpc>
                        <a:spcBef>
                          <a:spcPts val="0"/>
                        </a:spcBef>
                        <a:spcAft>
                          <a:spcPts val="0"/>
                        </a:spcAft>
                      </a:pPr>
                      <a:r>
                        <a:rPr lang="en-US" sz="1700" b="1" i="1" dirty="0">
                          <a:latin typeface="Times New Roman"/>
                          <a:ea typeface="Times New Roman"/>
                        </a:rPr>
                        <a:t>Current Liabilities: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Bank Overdraft</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Bills Payable</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Outstanding Expenses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Sundry Creditors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Income Received in Advance</a:t>
                      </a:r>
                      <a:endParaRPr lang="en-US" sz="1700" dirty="0">
                        <a:latin typeface="Arial"/>
                        <a:ea typeface="Times New Roman"/>
                      </a:endParaRPr>
                    </a:p>
                    <a:p>
                      <a:pPr marL="0" marR="0">
                        <a:lnSpc>
                          <a:spcPct val="125000"/>
                        </a:lnSpc>
                        <a:spcBef>
                          <a:spcPts val="0"/>
                        </a:spcBef>
                        <a:spcAft>
                          <a:spcPts val="0"/>
                        </a:spcAft>
                      </a:pPr>
                      <a:r>
                        <a:rPr lang="en-US" sz="1700" b="1" i="1" dirty="0">
                          <a:latin typeface="Times New Roman"/>
                          <a:ea typeface="Times New Roman"/>
                        </a:rPr>
                        <a:t>Long Term Liabilities:</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Loan</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Capital:</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Opening Balance             xxx</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Add: Net Profit                </a:t>
                      </a:r>
                      <a:r>
                        <a:rPr lang="en-US" sz="1700" b="1" u="sng" dirty="0">
                          <a:latin typeface="Times New Roman"/>
                          <a:ea typeface="Times New Roman"/>
                        </a:rPr>
                        <a:t>xxx</a:t>
                      </a:r>
                      <a:endParaRPr lang="en-US" sz="1700" dirty="0">
                        <a:latin typeface="Arial"/>
                        <a:ea typeface="Times New Roman"/>
                      </a:endParaRPr>
                    </a:p>
                    <a:p>
                      <a:pPr marL="0" marR="0">
                        <a:spcBef>
                          <a:spcPts val="0"/>
                        </a:spcBef>
                        <a:spcAft>
                          <a:spcPts val="0"/>
                        </a:spcAft>
                      </a:pPr>
                      <a:r>
                        <a:rPr lang="en-US" sz="1700" b="1" i="1" dirty="0">
                          <a:latin typeface="Times New Roman"/>
                          <a:ea typeface="Times New Roman"/>
                        </a:rPr>
                        <a:t>(Less: Net Loss)                </a:t>
                      </a:r>
                      <a:r>
                        <a:rPr lang="en-US" sz="1700" b="1" dirty="0">
                          <a:latin typeface="Times New Roman"/>
                          <a:ea typeface="Times New Roman"/>
                        </a:rPr>
                        <a:t>xxx</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Less Drawings                  </a:t>
                      </a:r>
                      <a:r>
                        <a:rPr lang="en-US" sz="1700" b="1" u="sng" dirty="0">
                          <a:latin typeface="Times New Roman"/>
                          <a:ea typeface="Times New Roman"/>
                        </a:rPr>
                        <a:t>xxx</a:t>
                      </a:r>
                      <a:endParaRPr lang="en-US" sz="1700" dirty="0">
                        <a:latin typeface="Arial"/>
                        <a:ea typeface="Times New Roman"/>
                      </a:endParaRPr>
                    </a:p>
                  </a:txBody>
                  <a:tcPr marL="66512" marR="6651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xxx</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xxx</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xxx</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xxx</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xxx</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xxx</a:t>
                      </a:r>
                      <a:endParaRPr lang="en-US" sz="1700" dirty="0">
                        <a:latin typeface="Arial"/>
                        <a:ea typeface="Times New Roman"/>
                      </a:endParaRPr>
                    </a:p>
                  </a:txBody>
                  <a:tcPr marL="66512" marR="66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r>
                        <a:rPr lang="en-US" sz="1700" b="1" i="1" dirty="0">
                          <a:latin typeface="Times New Roman"/>
                          <a:ea typeface="Times New Roman"/>
                        </a:rPr>
                        <a:t>Current Assets: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Cash in Hand</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Cash at Bank</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Bills Receivable</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Sundry Debtors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Prepaid Expenses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Accrued Expenses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Closing Stock</a:t>
                      </a:r>
                      <a:endParaRPr lang="en-US" sz="1700" dirty="0">
                        <a:latin typeface="Arial"/>
                        <a:ea typeface="Times New Roman"/>
                      </a:endParaRPr>
                    </a:p>
                    <a:p>
                      <a:pPr marL="0" marR="0">
                        <a:lnSpc>
                          <a:spcPct val="125000"/>
                        </a:lnSpc>
                        <a:spcBef>
                          <a:spcPts val="0"/>
                        </a:spcBef>
                        <a:spcAft>
                          <a:spcPts val="0"/>
                        </a:spcAft>
                      </a:pPr>
                      <a:r>
                        <a:rPr lang="en-US" sz="1700" b="1" i="1" dirty="0">
                          <a:latin typeface="Times New Roman"/>
                          <a:ea typeface="Times New Roman"/>
                        </a:rPr>
                        <a:t>Investments:</a:t>
                      </a:r>
                      <a:endParaRPr lang="en-US" sz="1700" dirty="0">
                        <a:latin typeface="Arial"/>
                        <a:ea typeface="Times New Roman"/>
                      </a:endParaRPr>
                    </a:p>
                    <a:p>
                      <a:pPr marL="0" marR="0">
                        <a:lnSpc>
                          <a:spcPct val="125000"/>
                        </a:lnSpc>
                        <a:spcBef>
                          <a:spcPts val="0"/>
                        </a:spcBef>
                        <a:spcAft>
                          <a:spcPts val="0"/>
                        </a:spcAft>
                      </a:pPr>
                      <a:r>
                        <a:rPr lang="en-US" sz="1700" b="1" i="1" dirty="0">
                          <a:latin typeface="Times New Roman"/>
                          <a:ea typeface="Times New Roman"/>
                        </a:rPr>
                        <a:t>Fixed Assets: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Furniture and Fixture</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Plant and </a:t>
                      </a:r>
                      <a:r>
                        <a:rPr lang="en-US" sz="1700" b="1" dirty="0" err="1">
                          <a:latin typeface="Times New Roman"/>
                          <a:ea typeface="Times New Roman"/>
                        </a:rPr>
                        <a:t>Machinary</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Building </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Land</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Goodwill</a:t>
                      </a:r>
                      <a:endParaRPr lang="en-US" sz="1700" dirty="0">
                        <a:latin typeface="Arial"/>
                        <a:ea typeface="Times New Roman"/>
                      </a:endParaRPr>
                    </a:p>
                  </a:txBody>
                  <a:tcPr marL="66512" marR="66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endParaRPr lang="en-US" sz="1700" dirty="0">
                        <a:latin typeface="Arial"/>
                        <a:ea typeface="Times New Roman"/>
                      </a:endParaRPr>
                    </a:p>
                  </a:txBody>
                  <a:tcPr marL="66512" marR="6651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8</a:t>
            </a:fld>
            <a:endParaRPr lang="en-US"/>
          </a:p>
        </p:txBody>
      </p:sp>
      <p:sp>
        <p:nvSpPr>
          <p:cNvPr id="22529" name="Rectangle 1"/>
          <p:cNvSpPr>
            <a:spLocks noChangeArrowheads="1"/>
          </p:cNvSpPr>
          <p:nvPr/>
        </p:nvSpPr>
        <p:spPr bwMode="auto">
          <a:xfrm>
            <a:off x="0" y="152400"/>
            <a:ext cx="9144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200" b="1" dirty="0" smtClean="0">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FORMAT OF BALANCE SHEET</a:t>
            </a:r>
            <a:endParaRPr lang="en-US" sz="1500" dirty="0" smtClean="0">
              <a:solidFill>
                <a:srgbClr val="FF0000"/>
              </a:solidFill>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As on …………………..</a:t>
            </a:r>
            <a:endParaRPr kumimoji="0" lang="en-US" sz="1500" b="0" i="0" u="none" strike="noStrike" cap="none" normalizeH="0" baseline="0" dirty="0" smtClean="0">
              <a:ln>
                <a:noFill/>
              </a:ln>
              <a:solidFill>
                <a:srgbClr val="FF0000"/>
              </a:solidFill>
              <a:effectLst/>
              <a:latin typeface="Arial" pitchFamily="34" charset="0"/>
              <a:cs typeface="Arial" pitchFamily="34" charset="0"/>
            </a:endParaRPr>
          </a:p>
        </p:txBody>
      </p:sp>
      <p:sp>
        <p:nvSpPr>
          <p:cNvPr id="6" name="Rectangle 5"/>
          <p:cNvSpPr/>
          <p:nvPr/>
        </p:nvSpPr>
        <p:spPr>
          <a:xfrm>
            <a:off x="381000" y="228600"/>
            <a:ext cx="7772400" cy="381000"/>
          </a:xfrm>
          <a:prstGeom prst="rect">
            <a:avLst/>
          </a:prstGeom>
        </p:spPr>
        <p:txBody>
          <a:bodyPr wrap="square">
            <a:spAutoFit/>
          </a:bodyPr>
          <a:lstStyle/>
          <a:p>
            <a:pPr marL="342900" indent="-342900" algn="just">
              <a:buAutoNum type="alphaUcParenBoth"/>
            </a:pPr>
            <a:r>
              <a:rPr lang="en-US" b="1" dirty="0" smtClean="0">
                <a:solidFill>
                  <a:srgbClr val="0070C0"/>
                </a:solidFill>
                <a:latin typeface="Times New Roman" pitchFamily="18" charset="0"/>
                <a:cs typeface="Times New Roman" pitchFamily="18" charset="0"/>
              </a:rPr>
              <a:t> </a:t>
            </a:r>
            <a:r>
              <a:rPr lang="en-US" b="1" dirty="0" smtClean="0">
                <a:solidFill>
                  <a:srgbClr val="0070C0"/>
                </a:solidFill>
                <a:latin typeface="Times New Roman" pitchFamily="18" charset="0"/>
                <a:cs typeface="Times New Roman" pitchFamily="18" charset="0"/>
              </a:rPr>
              <a:t>Format of Balance Sheet </a:t>
            </a:r>
            <a:r>
              <a:rPr lang="en-US" b="1" dirty="0" smtClean="0">
                <a:solidFill>
                  <a:srgbClr val="0070C0"/>
                </a:solidFill>
                <a:latin typeface="Times New Roman" pitchFamily="18" charset="0"/>
                <a:cs typeface="Times New Roman" pitchFamily="18" charset="0"/>
              </a:rPr>
              <a:t>: In order of Permanence:</a:t>
            </a:r>
            <a:r>
              <a:rPr lang="en-US" sz="1600" b="1" dirty="0" smtClean="0">
                <a:solidFill>
                  <a:srgbClr val="0070C0"/>
                </a:solidFill>
                <a:latin typeface="Times New Roman" pitchFamily="18" charset="0"/>
                <a:cs typeface="Times New Roman" pitchFamily="18" charset="0"/>
              </a:rPr>
              <a:t> </a:t>
            </a:r>
            <a:endParaRPr lang="en-US" sz="1600" b="1" dirty="0" smtClean="0">
              <a:solidFill>
                <a:srgbClr val="0070C0"/>
              </a:solidFill>
              <a:latin typeface="Times New Roman" pitchFamily="18" charset="0"/>
              <a:cs typeface="Times New Roman" pitchFamily="18" charset="0"/>
            </a:endParaRPr>
          </a:p>
        </p:txBody>
      </p:sp>
      <p:graphicFrame>
        <p:nvGraphicFramePr>
          <p:cNvPr id="8" name="Table 7"/>
          <p:cNvGraphicFramePr>
            <a:graphicFrameLocks noGrp="1"/>
          </p:cNvGraphicFramePr>
          <p:nvPr/>
        </p:nvGraphicFramePr>
        <p:xfrm>
          <a:off x="228600" y="1143000"/>
          <a:ext cx="8686800" cy="5503209"/>
        </p:xfrm>
        <a:graphic>
          <a:graphicData uri="http://schemas.openxmlformats.org/drawingml/2006/table">
            <a:tbl>
              <a:tblPr/>
              <a:tblGrid>
                <a:gridCol w="3668860"/>
                <a:gridCol w="1062344"/>
                <a:gridCol w="2841904"/>
                <a:gridCol w="1113692"/>
              </a:tblGrid>
              <a:tr h="645459">
                <a:tc>
                  <a:txBody>
                    <a:bodyPr/>
                    <a:lstStyle/>
                    <a:p>
                      <a:pPr marL="0" marR="0" algn="ctr">
                        <a:lnSpc>
                          <a:spcPct val="125000"/>
                        </a:lnSpc>
                        <a:spcBef>
                          <a:spcPts val="0"/>
                        </a:spcBef>
                        <a:spcAft>
                          <a:spcPts val="0"/>
                        </a:spcAft>
                      </a:pPr>
                      <a:r>
                        <a:rPr lang="en-US" sz="1700" b="1">
                          <a:latin typeface="Times New Roman"/>
                          <a:ea typeface="Times New Roman"/>
                        </a:rPr>
                        <a:t>Liabilities</a:t>
                      </a:r>
                      <a:endParaRPr lang="en-US" sz="1700">
                        <a:latin typeface="Arial"/>
                        <a:ea typeface="Times New Roman"/>
                      </a:endParaRPr>
                    </a:p>
                  </a:txBody>
                  <a:tcPr marL="68119" marR="68119"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700" b="1">
                          <a:latin typeface="Times New Roman"/>
                          <a:ea typeface="Times New Roman"/>
                        </a:rPr>
                        <a:t>Amount</a:t>
                      </a:r>
                      <a:endParaRPr lang="en-US" sz="1700">
                        <a:latin typeface="Arial"/>
                        <a:ea typeface="Times New Roman"/>
                      </a:endParaRPr>
                    </a:p>
                  </a:txBody>
                  <a:tcPr marL="68119" marR="681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700" b="1">
                          <a:latin typeface="Times New Roman"/>
                          <a:ea typeface="Times New Roman"/>
                        </a:rPr>
                        <a:t>Assets</a:t>
                      </a:r>
                      <a:endParaRPr lang="en-US" sz="1700">
                        <a:latin typeface="Arial"/>
                        <a:ea typeface="Times New Roman"/>
                      </a:endParaRPr>
                    </a:p>
                  </a:txBody>
                  <a:tcPr marL="68119" marR="681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700" b="1">
                          <a:latin typeface="Times New Roman"/>
                          <a:ea typeface="Times New Roman"/>
                        </a:rPr>
                        <a:t>Amount</a:t>
                      </a:r>
                      <a:endParaRPr lang="en-US" sz="1700">
                        <a:latin typeface="Arial"/>
                        <a:ea typeface="Times New Roman"/>
                      </a:endParaRPr>
                    </a:p>
                  </a:txBody>
                  <a:tcPr marL="68119" marR="68119"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0941">
                <a:tc>
                  <a:txBody>
                    <a:bodyPr/>
                    <a:lstStyle/>
                    <a:p>
                      <a:pPr marL="0" marR="0">
                        <a:spcBef>
                          <a:spcPts val="0"/>
                        </a:spcBef>
                        <a:spcAft>
                          <a:spcPts val="0"/>
                        </a:spcAft>
                      </a:pPr>
                      <a:r>
                        <a:rPr lang="en-US" sz="1700" b="1" i="1" dirty="0">
                          <a:solidFill>
                            <a:srgbClr val="FF0000"/>
                          </a:solidFill>
                          <a:latin typeface="Times New Roman"/>
                          <a:ea typeface="Times New Roman"/>
                        </a:rPr>
                        <a:t>Capital:</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Opening Balance             xxx</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Add: Net Profit                </a:t>
                      </a:r>
                      <a:r>
                        <a:rPr lang="en-US" sz="1700" b="1" u="sng" dirty="0">
                          <a:latin typeface="Times New Roman"/>
                          <a:ea typeface="Times New Roman"/>
                        </a:rPr>
                        <a:t>xxx</a:t>
                      </a:r>
                      <a:endParaRPr lang="en-US" sz="1700" dirty="0">
                        <a:latin typeface="Arial"/>
                        <a:ea typeface="Times New Roman"/>
                      </a:endParaRPr>
                    </a:p>
                    <a:p>
                      <a:pPr marL="0" marR="0">
                        <a:spcBef>
                          <a:spcPts val="0"/>
                        </a:spcBef>
                        <a:spcAft>
                          <a:spcPts val="0"/>
                        </a:spcAft>
                      </a:pPr>
                      <a:r>
                        <a:rPr lang="en-US" sz="1700" b="1" i="1" dirty="0">
                          <a:latin typeface="Times New Roman"/>
                          <a:ea typeface="Times New Roman"/>
                        </a:rPr>
                        <a:t>(Less: Net Loss)                </a:t>
                      </a:r>
                      <a:r>
                        <a:rPr lang="en-US" sz="1700" b="1" dirty="0">
                          <a:latin typeface="Times New Roman"/>
                          <a:ea typeface="Times New Roman"/>
                        </a:rPr>
                        <a:t>xxx</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Less Drawings                  </a:t>
                      </a:r>
                      <a:r>
                        <a:rPr lang="en-US" sz="1700" b="1" u="sng" dirty="0">
                          <a:latin typeface="Times New Roman"/>
                          <a:ea typeface="Times New Roman"/>
                        </a:rPr>
                        <a:t>xxx</a:t>
                      </a:r>
                      <a:endParaRPr lang="en-US" sz="1700" dirty="0">
                        <a:latin typeface="Arial"/>
                        <a:ea typeface="Times New Roman"/>
                      </a:endParaRPr>
                    </a:p>
                    <a:p>
                      <a:pPr marL="0" marR="0">
                        <a:lnSpc>
                          <a:spcPct val="125000"/>
                        </a:lnSpc>
                        <a:spcBef>
                          <a:spcPts val="0"/>
                        </a:spcBef>
                        <a:spcAft>
                          <a:spcPts val="0"/>
                        </a:spcAft>
                      </a:pPr>
                      <a:r>
                        <a:rPr lang="en-US" sz="1700" b="1" i="1" dirty="0">
                          <a:solidFill>
                            <a:srgbClr val="FF0000"/>
                          </a:solidFill>
                          <a:latin typeface="Times New Roman"/>
                          <a:ea typeface="Times New Roman"/>
                        </a:rPr>
                        <a:t>Long Term Liabilities:</a:t>
                      </a:r>
                      <a:endParaRPr lang="en-US" sz="1700" dirty="0">
                        <a:latin typeface="Arial"/>
                        <a:ea typeface="Times New Roman"/>
                      </a:endParaRPr>
                    </a:p>
                    <a:p>
                      <a:pPr marL="0" marR="0">
                        <a:spcBef>
                          <a:spcPts val="0"/>
                        </a:spcBef>
                        <a:spcAft>
                          <a:spcPts val="0"/>
                        </a:spcAft>
                      </a:pPr>
                      <a:r>
                        <a:rPr lang="en-US" sz="1700" b="1" dirty="0">
                          <a:latin typeface="Times New Roman"/>
                          <a:ea typeface="Times New Roman"/>
                        </a:rPr>
                        <a:t>Loan</a:t>
                      </a:r>
                      <a:endParaRPr lang="en-US" sz="1700" dirty="0">
                        <a:latin typeface="Arial"/>
                        <a:ea typeface="Times New Roman"/>
                      </a:endParaRPr>
                    </a:p>
                    <a:p>
                      <a:pPr marL="0" marR="0">
                        <a:lnSpc>
                          <a:spcPct val="125000"/>
                        </a:lnSpc>
                        <a:spcBef>
                          <a:spcPts val="0"/>
                        </a:spcBef>
                        <a:spcAft>
                          <a:spcPts val="0"/>
                        </a:spcAft>
                      </a:pPr>
                      <a:r>
                        <a:rPr lang="en-US" sz="1700" b="1" i="1" dirty="0">
                          <a:solidFill>
                            <a:srgbClr val="FF0000"/>
                          </a:solidFill>
                          <a:latin typeface="Times New Roman"/>
                          <a:ea typeface="Times New Roman"/>
                        </a:rPr>
                        <a:t>Current Liabilities: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Bank Overdraft</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Bills Payable</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Outstanding Expenses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Sundry Creditors</a:t>
                      </a:r>
                      <a:endParaRPr lang="en-US" sz="1700" dirty="0">
                        <a:latin typeface="Arial"/>
                        <a:ea typeface="Times New Roman"/>
                      </a:endParaRPr>
                    </a:p>
                    <a:p>
                      <a:pPr marL="0" marR="0">
                        <a:lnSpc>
                          <a:spcPct val="125000"/>
                        </a:lnSpc>
                        <a:spcBef>
                          <a:spcPts val="0"/>
                        </a:spcBef>
                        <a:spcAft>
                          <a:spcPts val="0"/>
                        </a:spcAft>
                      </a:pPr>
                      <a:r>
                        <a:rPr lang="en-US" sz="1700" b="1" dirty="0">
                          <a:latin typeface="Times New Roman"/>
                          <a:ea typeface="Times New Roman"/>
                        </a:rPr>
                        <a:t>Income Received in Advance</a:t>
                      </a:r>
                      <a:endParaRPr lang="en-US" sz="1700" dirty="0">
                        <a:latin typeface="Arial"/>
                        <a:ea typeface="Times New Roman"/>
                      </a:endParaRPr>
                    </a:p>
                  </a:txBody>
                  <a:tcPr marL="68119" marR="6811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endParaRPr lang="en-US" sz="1700">
                        <a:latin typeface="Arial"/>
                        <a:ea typeface="Times New Roman"/>
                      </a:endParaRPr>
                    </a:p>
                    <a:p>
                      <a:pPr marL="0" marR="0">
                        <a:spcBef>
                          <a:spcPts val="0"/>
                        </a:spcBef>
                        <a:spcAft>
                          <a:spcPts val="0"/>
                        </a:spcAft>
                      </a:pPr>
                      <a:r>
                        <a:rPr lang="en-US" sz="1700" b="1">
                          <a:latin typeface="Times New Roman"/>
                          <a:ea typeface="Times New Roman"/>
                        </a:rPr>
                        <a:t>xxx</a:t>
                      </a:r>
                      <a:endParaRPr lang="en-US" sz="1700">
                        <a:latin typeface="Arial"/>
                        <a:ea typeface="Times New Roman"/>
                      </a:endParaRPr>
                    </a:p>
                    <a:p>
                      <a:pPr marL="0" marR="0">
                        <a:spcBef>
                          <a:spcPts val="0"/>
                        </a:spcBef>
                        <a:spcAft>
                          <a:spcPts val="0"/>
                        </a:spcAft>
                      </a:pPr>
                      <a:r>
                        <a:rPr lang="en-US" sz="1700" b="1">
                          <a:latin typeface="Times New Roman"/>
                          <a:ea typeface="Times New Roman"/>
                        </a:rPr>
                        <a:t>xxx</a:t>
                      </a:r>
                      <a:endParaRPr lang="en-US" sz="1700">
                        <a:latin typeface="Arial"/>
                        <a:ea typeface="Times New Roman"/>
                      </a:endParaRPr>
                    </a:p>
                    <a:p>
                      <a:pPr marL="0" marR="0">
                        <a:spcBef>
                          <a:spcPts val="0"/>
                        </a:spcBef>
                        <a:spcAft>
                          <a:spcPts val="0"/>
                        </a:spcAft>
                      </a:pPr>
                      <a:r>
                        <a:rPr lang="en-US" sz="1700" b="1">
                          <a:latin typeface="Times New Roman"/>
                          <a:ea typeface="Times New Roman"/>
                        </a:rPr>
                        <a:t>xxx</a:t>
                      </a:r>
                      <a:endParaRPr lang="en-US" sz="1700">
                        <a:latin typeface="Arial"/>
                        <a:ea typeface="Times New Roman"/>
                      </a:endParaRPr>
                    </a:p>
                    <a:p>
                      <a:pPr marL="0" marR="0">
                        <a:spcBef>
                          <a:spcPts val="0"/>
                        </a:spcBef>
                        <a:spcAft>
                          <a:spcPts val="0"/>
                        </a:spcAft>
                      </a:pPr>
                      <a:r>
                        <a:rPr lang="en-US" sz="1700" b="1">
                          <a:latin typeface="Times New Roman"/>
                          <a:ea typeface="Times New Roman"/>
                        </a:rPr>
                        <a:t>xxx</a:t>
                      </a:r>
                      <a:endParaRPr lang="en-US" sz="1700">
                        <a:latin typeface="Arial"/>
                        <a:ea typeface="Times New Roman"/>
                      </a:endParaRPr>
                    </a:p>
                    <a:p>
                      <a:pPr marL="0" marR="0">
                        <a:spcBef>
                          <a:spcPts val="0"/>
                        </a:spcBef>
                        <a:spcAft>
                          <a:spcPts val="0"/>
                        </a:spcAft>
                      </a:pPr>
                      <a:r>
                        <a:rPr lang="en-US" sz="1700" b="1">
                          <a:latin typeface="Times New Roman"/>
                          <a:ea typeface="Times New Roman"/>
                        </a:rPr>
                        <a:t>xxx</a:t>
                      </a:r>
                      <a:endParaRPr lang="en-US" sz="1700">
                        <a:latin typeface="Arial"/>
                        <a:ea typeface="Times New Roman"/>
                      </a:endParaRPr>
                    </a:p>
                    <a:p>
                      <a:pPr marL="0" marR="0">
                        <a:spcBef>
                          <a:spcPts val="0"/>
                        </a:spcBef>
                        <a:spcAft>
                          <a:spcPts val="0"/>
                        </a:spcAft>
                      </a:pPr>
                      <a:r>
                        <a:rPr lang="en-US" sz="1700" b="1">
                          <a:latin typeface="Times New Roman"/>
                          <a:ea typeface="Times New Roman"/>
                        </a:rPr>
                        <a:t>xxx</a:t>
                      </a:r>
                      <a:endParaRPr lang="en-US" sz="1700">
                        <a:latin typeface="Arial"/>
                        <a:ea typeface="Times New Roman"/>
                      </a:endParaRPr>
                    </a:p>
                    <a:p>
                      <a:pPr marL="0" marR="0">
                        <a:spcBef>
                          <a:spcPts val="0"/>
                        </a:spcBef>
                        <a:spcAft>
                          <a:spcPts val="0"/>
                        </a:spcAft>
                      </a:pPr>
                      <a:r>
                        <a:rPr lang="en-US" sz="1700" b="1">
                          <a:latin typeface="Times New Roman"/>
                          <a:ea typeface="Times New Roman"/>
                        </a:rPr>
                        <a:t>xxx</a:t>
                      </a:r>
                      <a:endParaRPr lang="en-US" sz="1700">
                        <a:latin typeface="Arial"/>
                        <a:ea typeface="Times New Roman"/>
                      </a:endParaRPr>
                    </a:p>
                    <a:p>
                      <a:pPr marL="0" marR="0">
                        <a:spcBef>
                          <a:spcPts val="0"/>
                        </a:spcBef>
                        <a:spcAft>
                          <a:spcPts val="0"/>
                        </a:spcAft>
                      </a:pPr>
                      <a:r>
                        <a:rPr lang="en-US" sz="1700" b="1">
                          <a:latin typeface="Times New Roman"/>
                          <a:ea typeface="Times New Roman"/>
                        </a:rPr>
                        <a:t>xxx</a:t>
                      </a:r>
                      <a:endParaRPr lang="en-US" sz="1700">
                        <a:latin typeface="Arial"/>
                        <a:ea typeface="Times New Roman"/>
                      </a:endParaRPr>
                    </a:p>
                  </a:txBody>
                  <a:tcPr marL="68119" marR="68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r>
                        <a:rPr lang="en-US" sz="1700" b="1" i="1">
                          <a:solidFill>
                            <a:srgbClr val="FF0000"/>
                          </a:solidFill>
                          <a:latin typeface="Times New Roman"/>
                          <a:ea typeface="Times New Roman"/>
                        </a:rPr>
                        <a:t>Fixed Assets:</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Furniture and Fixture</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Plant and Machinary</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Building </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Land</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Goodwill</a:t>
                      </a:r>
                      <a:endParaRPr lang="en-US" sz="1700">
                        <a:latin typeface="Arial"/>
                        <a:ea typeface="Times New Roman"/>
                      </a:endParaRPr>
                    </a:p>
                    <a:p>
                      <a:pPr marL="0" marR="0">
                        <a:lnSpc>
                          <a:spcPct val="125000"/>
                        </a:lnSpc>
                        <a:spcBef>
                          <a:spcPts val="0"/>
                        </a:spcBef>
                        <a:spcAft>
                          <a:spcPts val="0"/>
                        </a:spcAft>
                      </a:pPr>
                      <a:r>
                        <a:rPr lang="en-US" sz="1700" b="1" i="1">
                          <a:solidFill>
                            <a:srgbClr val="FF0000"/>
                          </a:solidFill>
                          <a:latin typeface="Times New Roman"/>
                          <a:ea typeface="Times New Roman"/>
                        </a:rPr>
                        <a:t>Investments:</a:t>
                      </a:r>
                      <a:endParaRPr lang="en-US" sz="1700">
                        <a:latin typeface="Arial"/>
                        <a:ea typeface="Times New Roman"/>
                      </a:endParaRPr>
                    </a:p>
                    <a:p>
                      <a:pPr marL="0" marR="0">
                        <a:lnSpc>
                          <a:spcPct val="125000"/>
                        </a:lnSpc>
                        <a:spcBef>
                          <a:spcPts val="0"/>
                        </a:spcBef>
                        <a:spcAft>
                          <a:spcPts val="0"/>
                        </a:spcAft>
                      </a:pPr>
                      <a:r>
                        <a:rPr lang="en-US" sz="1700" b="1" i="1">
                          <a:solidFill>
                            <a:srgbClr val="FF0000"/>
                          </a:solidFill>
                          <a:latin typeface="Times New Roman"/>
                          <a:ea typeface="Times New Roman"/>
                        </a:rPr>
                        <a:t>Current Assets:</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Cash in Hand</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Cash at Bank</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Bills Receivable</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Sundry Debtors</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Prepaid Expenses</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Accrued Expenses</a:t>
                      </a:r>
                      <a:endParaRPr lang="en-US" sz="1700">
                        <a:latin typeface="Arial"/>
                        <a:ea typeface="Times New Roman"/>
                      </a:endParaRPr>
                    </a:p>
                    <a:p>
                      <a:pPr marL="0" marR="0">
                        <a:lnSpc>
                          <a:spcPct val="125000"/>
                        </a:lnSpc>
                        <a:spcBef>
                          <a:spcPts val="0"/>
                        </a:spcBef>
                        <a:spcAft>
                          <a:spcPts val="0"/>
                        </a:spcAft>
                      </a:pPr>
                      <a:r>
                        <a:rPr lang="en-US" sz="1700" b="1">
                          <a:latin typeface="Times New Roman"/>
                          <a:ea typeface="Times New Roman"/>
                        </a:rPr>
                        <a:t>Closing Stock</a:t>
                      </a:r>
                      <a:endParaRPr lang="en-US" sz="1700">
                        <a:latin typeface="Arial"/>
                        <a:ea typeface="Times New Roman"/>
                      </a:endParaRPr>
                    </a:p>
                  </a:txBody>
                  <a:tcPr marL="68119" marR="68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endParaRPr lang="en-US" sz="1700" dirty="0">
                        <a:latin typeface="Arial"/>
                        <a:ea typeface="Times New Roman"/>
                      </a:endParaRPr>
                    </a:p>
                  </a:txBody>
                  <a:tcPr marL="68119" marR="6811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normAutofit fontScale="92500" lnSpcReduction="10000"/>
          </a:bodyPr>
          <a:lstStyle/>
          <a:p>
            <a:pPr>
              <a:defRPr/>
            </a:pPr>
            <a:fld id="{1FF23CE0-A7BA-44DD-B5DD-50C48A27FB95}" type="slidenum">
              <a:rPr lang="en-US" smtClean="0"/>
              <a:pPr>
                <a:defRPr/>
              </a:pPr>
              <a:t>9</a:t>
            </a:fld>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3965</TotalTime>
  <Words>269</Words>
  <Application>Microsoft Office PowerPoint</Application>
  <PresentationFormat>On-screen Show (4:3)</PresentationFormat>
  <Paragraphs>144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Trek</vt:lpstr>
      <vt:lpstr>WELCOME Class: B.Com – Part-1  Subject: Financial Accounting TOPIC: balance sheet </vt:lpstr>
      <vt:lpstr>Meaning of BALANCE SHEET: </vt:lpstr>
      <vt:lpstr>Features  / Characteristics of balance sheet:</vt:lpstr>
      <vt:lpstr>Items of Balance Sheet:- </vt:lpstr>
      <vt:lpstr>Slide 5</vt:lpstr>
      <vt:lpstr>Slide 6</vt:lpstr>
      <vt:lpstr>Slide 7</vt:lpstr>
      <vt:lpstr>Slide 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349</cp:revision>
  <dcterms:created xsi:type="dcterms:W3CDTF">2011-08-23T10:02:56Z</dcterms:created>
  <dcterms:modified xsi:type="dcterms:W3CDTF">2020-04-07T06:54:26Z</dcterms:modified>
</cp:coreProperties>
</file>